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10"/>
    <p:restoredTop sz="94188"/>
  </p:normalViewPr>
  <p:slideViewPr>
    <p:cSldViewPr snapToGrid="0">
      <p:cViewPr varScale="1">
        <p:scale>
          <a:sx n="73" d="100"/>
          <a:sy n="73" d="100"/>
        </p:scale>
        <p:origin x="2312" y="1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5BAE1B-0589-4423-A187-D93BB24167E4}"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36DEC097-0F9C-4877-BD0F-30D1288626A0}">
      <dgm:prSet/>
      <dgm:spPr/>
      <dgm:t>
        <a:bodyPr/>
        <a:lstStyle/>
        <a:p>
          <a:r>
            <a:rPr lang="en-GB" b="0" i="0"/>
            <a:t>The right to free speech vs. responsibility</a:t>
          </a:r>
          <a:endParaRPr lang="en-US"/>
        </a:p>
      </dgm:t>
    </dgm:pt>
    <dgm:pt modelId="{3572BA6B-B707-43E3-9659-2E4FB0C55E6E}" type="parTrans" cxnId="{19DCB433-1C4D-4E9C-9008-57C54796F006}">
      <dgm:prSet/>
      <dgm:spPr/>
      <dgm:t>
        <a:bodyPr/>
        <a:lstStyle/>
        <a:p>
          <a:endParaRPr lang="en-US"/>
        </a:p>
      </dgm:t>
    </dgm:pt>
    <dgm:pt modelId="{E4D15A49-64DD-43DF-A27A-749A342B28A1}" type="sibTrans" cxnId="{19DCB433-1C4D-4E9C-9008-57C54796F006}">
      <dgm:prSet/>
      <dgm:spPr/>
      <dgm:t>
        <a:bodyPr/>
        <a:lstStyle/>
        <a:p>
          <a:endParaRPr lang="en-US"/>
        </a:p>
      </dgm:t>
    </dgm:pt>
    <dgm:pt modelId="{E388873E-FEAA-4AFE-9A5D-0D337AE2EE8B}">
      <dgm:prSet/>
      <dgm:spPr/>
      <dgm:t>
        <a:bodyPr/>
        <a:lstStyle/>
        <a:p>
          <a:r>
            <a:rPr lang="en-GB" b="0" i="0"/>
            <a:t>The role of social media companies</a:t>
          </a:r>
          <a:endParaRPr lang="en-US"/>
        </a:p>
      </dgm:t>
    </dgm:pt>
    <dgm:pt modelId="{083EC3F5-C0AF-45A4-A604-8C408000EA2B}" type="parTrans" cxnId="{1C9B6449-1A56-4F49-8481-8DD8861C23A2}">
      <dgm:prSet/>
      <dgm:spPr/>
      <dgm:t>
        <a:bodyPr/>
        <a:lstStyle/>
        <a:p>
          <a:endParaRPr lang="en-US"/>
        </a:p>
      </dgm:t>
    </dgm:pt>
    <dgm:pt modelId="{4C0A29F2-C2BD-4A0F-AC86-83B2A7B9DE7B}" type="sibTrans" cxnId="{1C9B6449-1A56-4F49-8481-8DD8861C23A2}">
      <dgm:prSet/>
      <dgm:spPr/>
      <dgm:t>
        <a:bodyPr/>
        <a:lstStyle/>
        <a:p>
          <a:endParaRPr lang="en-US"/>
        </a:p>
      </dgm:t>
    </dgm:pt>
    <dgm:pt modelId="{640EA199-7128-4521-AC5C-91F71ECC44BC}">
      <dgm:prSet/>
      <dgm:spPr/>
      <dgm:t>
        <a:bodyPr/>
        <a:lstStyle/>
        <a:p>
          <a:r>
            <a:rPr lang="en-GB" b="0" i="0"/>
            <a:t>The impact of misinformation on individuals and society</a:t>
          </a:r>
          <a:endParaRPr lang="en-US"/>
        </a:p>
      </dgm:t>
    </dgm:pt>
    <dgm:pt modelId="{95A2820A-C05E-4EC6-9332-812A21C04F73}" type="parTrans" cxnId="{90F3231B-B562-4834-8DCB-268BCA95C3B4}">
      <dgm:prSet/>
      <dgm:spPr/>
      <dgm:t>
        <a:bodyPr/>
        <a:lstStyle/>
        <a:p>
          <a:endParaRPr lang="en-US"/>
        </a:p>
      </dgm:t>
    </dgm:pt>
    <dgm:pt modelId="{F5B3227D-FDBF-4C6C-80EF-5BA5376054A5}" type="sibTrans" cxnId="{90F3231B-B562-4834-8DCB-268BCA95C3B4}">
      <dgm:prSet/>
      <dgm:spPr/>
      <dgm:t>
        <a:bodyPr/>
        <a:lstStyle/>
        <a:p>
          <a:endParaRPr lang="en-US"/>
        </a:p>
      </dgm:t>
    </dgm:pt>
    <dgm:pt modelId="{1157A5FC-11C2-4AD1-8E19-1F1BEA4259F3}">
      <dgm:prSet/>
      <dgm:spPr/>
      <dgm:t>
        <a:bodyPr/>
        <a:lstStyle/>
        <a:p>
          <a:r>
            <a:rPr lang="en-GB" b="0" i="0"/>
            <a:t>The importance of data ethics in addressing misinformation on social media</a:t>
          </a:r>
          <a:endParaRPr lang="en-US"/>
        </a:p>
      </dgm:t>
    </dgm:pt>
    <dgm:pt modelId="{2B38FBD0-AF2D-4F3B-A55F-787E73A7C54F}" type="parTrans" cxnId="{4515155A-8C4C-43AC-93EA-EB0B8A39EB38}">
      <dgm:prSet/>
      <dgm:spPr/>
      <dgm:t>
        <a:bodyPr/>
        <a:lstStyle/>
        <a:p>
          <a:endParaRPr lang="en-US"/>
        </a:p>
      </dgm:t>
    </dgm:pt>
    <dgm:pt modelId="{1834E6E5-EC00-4DF7-B357-AE7A07F36B90}" type="sibTrans" cxnId="{4515155A-8C4C-43AC-93EA-EB0B8A39EB38}">
      <dgm:prSet/>
      <dgm:spPr/>
      <dgm:t>
        <a:bodyPr/>
        <a:lstStyle/>
        <a:p>
          <a:endParaRPr lang="en-US"/>
        </a:p>
      </dgm:t>
    </dgm:pt>
    <dgm:pt modelId="{6B1973DE-1279-3649-BFD3-E4E0ACE7EABF}" type="pres">
      <dgm:prSet presAssocID="{BA5BAE1B-0589-4423-A187-D93BB24167E4}" presName="matrix" presStyleCnt="0">
        <dgm:presLayoutVars>
          <dgm:chMax val="1"/>
          <dgm:dir/>
          <dgm:resizeHandles val="exact"/>
        </dgm:presLayoutVars>
      </dgm:prSet>
      <dgm:spPr/>
    </dgm:pt>
    <dgm:pt modelId="{6AC9D953-00E4-4E4D-BA4C-B9629DDB925A}" type="pres">
      <dgm:prSet presAssocID="{BA5BAE1B-0589-4423-A187-D93BB24167E4}" presName="diamond" presStyleLbl="bgShp" presStyleIdx="0" presStyleCnt="1"/>
      <dgm:spPr/>
    </dgm:pt>
    <dgm:pt modelId="{D478056D-4279-F049-A92F-9BE3743F374E}" type="pres">
      <dgm:prSet presAssocID="{BA5BAE1B-0589-4423-A187-D93BB24167E4}" presName="quad1" presStyleLbl="node1" presStyleIdx="0" presStyleCnt="4">
        <dgm:presLayoutVars>
          <dgm:chMax val="0"/>
          <dgm:chPref val="0"/>
          <dgm:bulletEnabled val="1"/>
        </dgm:presLayoutVars>
      </dgm:prSet>
      <dgm:spPr/>
    </dgm:pt>
    <dgm:pt modelId="{1D2AA911-57B9-7046-AE14-605D2CCC5B7F}" type="pres">
      <dgm:prSet presAssocID="{BA5BAE1B-0589-4423-A187-D93BB24167E4}" presName="quad2" presStyleLbl="node1" presStyleIdx="1" presStyleCnt="4">
        <dgm:presLayoutVars>
          <dgm:chMax val="0"/>
          <dgm:chPref val="0"/>
          <dgm:bulletEnabled val="1"/>
        </dgm:presLayoutVars>
      </dgm:prSet>
      <dgm:spPr/>
    </dgm:pt>
    <dgm:pt modelId="{F07BCAC5-EC28-5A46-A2AA-4C704914A528}" type="pres">
      <dgm:prSet presAssocID="{BA5BAE1B-0589-4423-A187-D93BB24167E4}" presName="quad3" presStyleLbl="node1" presStyleIdx="2" presStyleCnt="4">
        <dgm:presLayoutVars>
          <dgm:chMax val="0"/>
          <dgm:chPref val="0"/>
          <dgm:bulletEnabled val="1"/>
        </dgm:presLayoutVars>
      </dgm:prSet>
      <dgm:spPr/>
    </dgm:pt>
    <dgm:pt modelId="{64CA3EC3-EEAE-5945-A0BA-F7ADFED576A6}" type="pres">
      <dgm:prSet presAssocID="{BA5BAE1B-0589-4423-A187-D93BB24167E4}" presName="quad4" presStyleLbl="node1" presStyleIdx="3" presStyleCnt="4">
        <dgm:presLayoutVars>
          <dgm:chMax val="0"/>
          <dgm:chPref val="0"/>
          <dgm:bulletEnabled val="1"/>
        </dgm:presLayoutVars>
      </dgm:prSet>
      <dgm:spPr/>
    </dgm:pt>
  </dgm:ptLst>
  <dgm:cxnLst>
    <dgm:cxn modelId="{90F3231B-B562-4834-8DCB-268BCA95C3B4}" srcId="{BA5BAE1B-0589-4423-A187-D93BB24167E4}" destId="{640EA199-7128-4521-AC5C-91F71ECC44BC}" srcOrd="2" destOrd="0" parTransId="{95A2820A-C05E-4EC6-9332-812A21C04F73}" sibTransId="{F5B3227D-FDBF-4C6C-80EF-5BA5376054A5}"/>
    <dgm:cxn modelId="{A88AB02E-CC45-E544-8763-A30C72DEAA18}" type="presOf" srcId="{E388873E-FEAA-4AFE-9A5D-0D337AE2EE8B}" destId="{1D2AA911-57B9-7046-AE14-605D2CCC5B7F}" srcOrd="0" destOrd="0" presId="urn:microsoft.com/office/officeart/2005/8/layout/matrix3"/>
    <dgm:cxn modelId="{19DCB433-1C4D-4E9C-9008-57C54796F006}" srcId="{BA5BAE1B-0589-4423-A187-D93BB24167E4}" destId="{36DEC097-0F9C-4877-BD0F-30D1288626A0}" srcOrd="0" destOrd="0" parTransId="{3572BA6B-B707-43E3-9659-2E4FB0C55E6E}" sibTransId="{E4D15A49-64DD-43DF-A27A-749A342B28A1}"/>
    <dgm:cxn modelId="{1C9B6449-1A56-4F49-8481-8DD8861C23A2}" srcId="{BA5BAE1B-0589-4423-A187-D93BB24167E4}" destId="{E388873E-FEAA-4AFE-9A5D-0D337AE2EE8B}" srcOrd="1" destOrd="0" parTransId="{083EC3F5-C0AF-45A4-A604-8C408000EA2B}" sibTransId="{4C0A29F2-C2BD-4A0F-AC86-83B2A7B9DE7B}"/>
    <dgm:cxn modelId="{4515155A-8C4C-43AC-93EA-EB0B8A39EB38}" srcId="{BA5BAE1B-0589-4423-A187-D93BB24167E4}" destId="{1157A5FC-11C2-4AD1-8E19-1F1BEA4259F3}" srcOrd="3" destOrd="0" parTransId="{2B38FBD0-AF2D-4F3B-A55F-787E73A7C54F}" sibTransId="{1834E6E5-EC00-4DF7-B357-AE7A07F36B90}"/>
    <dgm:cxn modelId="{CB9A387E-FC92-754C-AE04-7E0BEDFBECAF}" type="presOf" srcId="{BA5BAE1B-0589-4423-A187-D93BB24167E4}" destId="{6B1973DE-1279-3649-BFD3-E4E0ACE7EABF}" srcOrd="0" destOrd="0" presId="urn:microsoft.com/office/officeart/2005/8/layout/matrix3"/>
    <dgm:cxn modelId="{B0BD87C0-B34A-714C-9ED4-311EAFFD0359}" type="presOf" srcId="{1157A5FC-11C2-4AD1-8E19-1F1BEA4259F3}" destId="{64CA3EC3-EEAE-5945-A0BA-F7ADFED576A6}" srcOrd="0" destOrd="0" presId="urn:microsoft.com/office/officeart/2005/8/layout/matrix3"/>
    <dgm:cxn modelId="{F8C0FBE8-B623-254D-AC9A-09D0B9CA3F6A}" type="presOf" srcId="{640EA199-7128-4521-AC5C-91F71ECC44BC}" destId="{F07BCAC5-EC28-5A46-A2AA-4C704914A528}" srcOrd="0" destOrd="0" presId="urn:microsoft.com/office/officeart/2005/8/layout/matrix3"/>
    <dgm:cxn modelId="{8BCB01F6-FDF7-2B42-AEA9-27DA08B06012}" type="presOf" srcId="{36DEC097-0F9C-4877-BD0F-30D1288626A0}" destId="{D478056D-4279-F049-A92F-9BE3743F374E}" srcOrd="0" destOrd="0" presId="urn:microsoft.com/office/officeart/2005/8/layout/matrix3"/>
    <dgm:cxn modelId="{766994CF-79D9-0244-8D82-9F42EB167BBA}" type="presParOf" srcId="{6B1973DE-1279-3649-BFD3-E4E0ACE7EABF}" destId="{6AC9D953-00E4-4E4D-BA4C-B9629DDB925A}" srcOrd="0" destOrd="0" presId="urn:microsoft.com/office/officeart/2005/8/layout/matrix3"/>
    <dgm:cxn modelId="{55E1EF64-B0C8-1545-8C36-E0B829C155F2}" type="presParOf" srcId="{6B1973DE-1279-3649-BFD3-E4E0ACE7EABF}" destId="{D478056D-4279-F049-A92F-9BE3743F374E}" srcOrd="1" destOrd="0" presId="urn:microsoft.com/office/officeart/2005/8/layout/matrix3"/>
    <dgm:cxn modelId="{93FE7302-0690-1240-8556-36B85E61AFF9}" type="presParOf" srcId="{6B1973DE-1279-3649-BFD3-E4E0ACE7EABF}" destId="{1D2AA911-57B9-7046-AE14-605D2CCC5B7F}" srcOrd="2" destOrd="0" presId="urn:microsoft.com/office/officeart/2005/8/layout/matrix3"/>
    <dgm:cxn modelId="{15A0985C-CB6D-FE46-8C4E-FB5F86CA17DB}" type="presParOf" srcId="{6B1973DE-1279-3649-BFD3-E4E0ACE7EABF}" destId="{F07BCAC5-EC28-5A46-A2AA-4C704914A528}" srcOrd="3" destOrd="0" presId="urn:microsoft.com/office/officeart/2005/8/layout/matrix3"/>
    <dgm:cxn modelId="{1F722615-486B-A149-8FAD-0F02DE241FC0}" type="presParOf" srcId="{6B1973DE-1279-3649-BFD3-E4E0ACE7EABF}" destId="{64CA3EC3-EEAE-5945-A0BA-F7ADFED576A6}"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606CB8-AA32-4E91-B524-543341E591FF}"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A51365AB-D734-46D0-A6BA-6B875D21BA82}">
      <dgm:prSet/>
      <dgm:spPr/>
      <dgm:t>
        <a:bodyPr/>
        <a:lstStyle/>
        <a:p>
          <a:r>
            <a:rPr lang="en-GB" b="0" i="0"/>
            <a:t>Fact-checking</a:t>
          </a:r>
          <a:endParaRPr lang="en-US"/>
        </a:p>
      </dgm:t>
    </dgm:pt>
    <dgm:pt modelId="{88C91141-CF6C-4C6F-B9EF-C55B05095FF2}" type="parTrans" cxnId="{A2BF465D-4676-4928-83CC-A32D317A0005}">
      <dgm:prSet/>
      <dgm:spPr/>
      <dgm:t>
        <a:bodyPr/>
        <a:lstStyle/>
        <a:p>
          <a:endParaRPr lang="en-US"/>
        </a:p>
      </dgm:t>
    </dgm:pt>
    <dgm:pt modelId="{7D0B6FD7-1480-433D-992C-F34BB2B59887}" type="sibTrans" cxnId="{A2BF465D-4676-4928-83CC-A32D317A0005}">
      <dgm:prSet/>
      <dgm:spPr/>
      <dgm:t>
        <a:bodyPr/>
        <a:lstStyle/>
        <a:p>
          <a:endParaRPr lang="en-US"/>
        </a:p>
      </dgm:t>
    </dgm:pt>
    <dgm:pt modelId="{8F08C72A-B38D-4811-98A5-F34C449BD5CD}">
      <dgm:prSet/>
      <dgm:spPr/>
      <dgm:t>
        <a:bodyPr/>
        <a:lstStyle/>
        <a:p>
          <a:r>
            <a:rPr lang="en-GB" b="0" i="0"/>
            <a:t>Algorithmic transparency</a:t>
          </a:r>
          <a:endParaRPr lang="en-US"/>
        </a:p>
      </dgm:t>
    </dgm:pt>
    <dgm:pt modelId="{025FF122-0C82-49B8-81DA-FFC07A7EBC29}" type="parTrans" cxnId="{2E7645AD-8893-46B7-841F-DD84A9AD5679}">
      <dgm:prSet/>
      <dgm:spPr/>
      <dgm:t>
        <a:bodyPr/>
        <a:lstStyle/>
        <a:p>
          <a:endParaRPr lang="en-US"/>
        </a:p>
      </dgm:t>
    </dgm:pt>
    <dgm:pt modelId="{A83CF3AF-5B1D-4A64-95AF-F58931644ABB}" type="sibTrans" cxnId="{2E7645AD-8893-46B7-841F-DD84A9AD5679}">
      <dgm:prSet/>
      <dgm:spPr/>
      <dgm:t>
        <a:bodyPr/>
        <a:lstStyle/>
        <a:p>
          <a:endParaRPr lang="en-US"/>
        </a:p>
      </dgm:t>
    </dgm:pt>
    <dgm:pt modelId="{A8DB96A2-6887-44AD-A7B6-2C4D24DC6CD9}">
      <dgm:prSet/>
      <dgm:spPr/>
      <dgm:t>
        <a:bodyPr/>
        <a:lstStyle/>
        <a:p>
          <a:r>
            <a:rPr lang="en-GB" b="0" i="0"/>
            <a:t>Education and media literacy</a:t>
          </a:r>
          <a:endParaRPr lang="en-US"/>
        </a:p>
      </dgm:t>
    </dgm:pt>
    <dgm:pt modelId="{33F84BEF-08FF-4E4F-91A6-E398DF576CC2}" type="parTrans" cxnId="{5F07841A-A4AF-4588-9E43-94BFEBF6D194}">
      <dgm:prSet/>
      <dgm:spPr/>
      <dgm:t>
        <a:bodyPr/>
        <a:lstStyle/>
        <a:p>
          <a:endParaRPr lang="en-US"/>
        </a:p>
      </dgm:t>
    </dgm:pt>
    <dgm:pt modelId="{DD25B64A-5565-4F90-8EFA-C8DD148F827C}" type="sibTrans" cxnId="{5F07841A-A4AF-4588-9E43-94BFEBF6D194}">
      <dgm:prSet/>
      <dgm:spPr/>
      <dgm:t>
        <a:bodyPr/>
        <a:lstStyle/>
        <a:p>
          <a:endParaRPr lang="en-US"/>
        </a:p>
      </dgm:t>
    </dgm:pt>
    <dgm:pt modelId="{42205854-A05A-4240-A9D6-368C99132BE1}">
      <dgm:prSet/>
      <dgm:spPr/>
      <dgm:t>
        <a:bodyPr/>
        <a:lstStyle/>
        <a:p>
          <a:r>
            <a:rPr lang="en-GB" b="0" i="0"/>
            <a:t>User reporting and moderation</a:t>
          </a:r>
          <a:endParaRPr lang="en-US"/>
        </a:p>
      </dgm:t>
    </dgm:pt>
    <dgm:pt modelId="{003E4FD5-21AF-438E-A0C9-6752F097E215}" type="parTrans" cxnId="{6867818F-96B8-406C-98D3-8A1D50E052B3}">
      <dgm:prSet/>
      <dgm:spPr/>
      <dgm:t>
        <a:bodyPr/>
        <a:lstStyle/>
        <a:p>
          <a:endParaRPr lang="en-US"/>
        </a:p>
      </dgm:t>
    </dgm:pt>
    <dgm:pt modelId="{24758873-B27A-4884-B435-97FE604E921F}" type="sibTrans" cxnId="{6867818F-96B8-406C-98D3-8A1D50E052B3}">
      <dgm:prSet/>
      <dgm:spPr/>
      <dgm:t>
        <a:bodyPr/>
        <a:lstStyle/>
        <a:p>
          <a:endParaRPr lang="en-US"/>
        </a:p>
      </dgm:t>
    </dgm:pt>
    <dgm:pt modelId="{CFA531B0-3121-472A-B6B7-C673F014B50E}">
      <dgm:prSet/>
      <dgm:spPr/>
      <dgm:t>
        <a:bodyPr/>
        <a:lstStyle/>
        <a:p>
          <a:r>
            <a:rPr lang="en-GB" b="0" i="0"/>
            <a:t>The role of data ethics in developing effective solutions</a:t>
          </a:r>
          <a:endParaRPr lang="en-US"/>
        </a:p>
      </dgm:t>
    </dgm:pt>
    <dgm:pt modelId="{5511DD2C-F752-4A00-8606-B99CB4C720E3}" type="parTrans" cxnId="{76DBB8FB-EE75-45E4-801C-AC8F477E78D3}">
      <dgm:prSet/>
      <dgm:spPr/>
      <dgm:t>
        <a:bodyPr/>
        <a:lstStyle/>
        <a:p>
          <a:endParaRPr lang="en-US"/>
        </a:p>
      </dgm:t>
    </dgm:pt>
    <dgm:pt modelId="{55563011-5EEF-406E-BE47-7CB7C5ECF442}" type="sibTrans" cxnId="{76DBB8FB-EE75-45E4-801C-AC8F477E78D3}">
      <dgm:prSet/>
      <dgm:spPr/>
      <dgm:t>
        <a:bodyPr/>
        <a:lstStyle/>
        <a:p>
          <a:endParaRPr lang="en-US"/>
        </a:p>
      </dgm:t>
    </dgm:pt>
    <dgm:pt modelId="{2A70A8B5-C520-3748-BAB3-32EF4E0C7EDC}" type="pres">
      <dgm:prSet presAssocID="{85606CB8-AA32-4E91-B524-543341E591FF}" presName="linear" presStyleCnt="0">
        <dgm:presLayoutVars>
          <dgm:animLvl val="lvl"/>
          <dgm:resizeHandles val="exact"/>
        </dgm:presLayoutVars>
      </dgm:prSet>
      <dgm:spPr/>
    </dgm:pt>
    <dgm:pt modelId="{CE9E60CD-8F24-BF4B-AE7F-1C453845A041}" type="pres">
      <dgm:prSet presAssocID="{A51365AB-D734-46D0-A6BA-6B875D21BA82}" presName="parentText" presStyleLbl="node1" presStyleIdx="0" presStyleCnt="5">
        <dgm:presLayoutVars>
          <dgm:chMax val="0"/>
          <dgm:bulletEnabled val="1"/>
        </dgm:presLayoutVars>
      </dgm:prSet>
      <dgm:spPr/>
    </dgm:pt>
    <dgm:pt modelId="{5B4BAAEA-9D7B-3448-B00D-35CE5344BD33}" type="pres">
      <dgm:prSet presAssocID="{7D0B6FD7-1480-433D-992C-F34BB2B59887}" presName="spacer" presStyleCnt="0"/>
      <dgm:spPr/>
    </dgm:pt>
    <dgm:pt modelId="{5D9D1064-7779-6E4F-9886-F149F4E94CE9}" type="pres">
      <dgm:prSet presAssocID="{8F08C72A-B38D-4811-98A5-F34C449BD5CD}" presName="parentText" presStyleLbl="node1" presStyleIdx="1" presStyleCnt="5">
        <dgm:presLayoutVars>
          <dgm:chMax val="0"/>
          <dgm:bulletEnabled val="1"/>
        </dgm:presLayoutVars>
      </dgm:prSet>
      <dgm:spPr/>
    </dgm:pt>
    <dgm:pt modelId="{929A0B77-C083-F045-88EA-73205957E1FB}" type="pres">
      <dgm:prSet presAssocID="{A83CF3AF-5B1D-4A64-95AF-F58931644ABB}" presName="spacer" presStyleCnt="0"/>
      <dgm:spPr/>
    </dgm:pt>
    <dgm:pt modelId="{55684E5C-3450-5349-A3EC-C48CB0671603}" type="pres">
      <dgm:prSet presAssocID="{A8DB96A2-6887-44AD-A7B6-2C4D24DC6CD9}" presName="parentText" presStyleLbl="node1" presStyleIdx="2" presStyleCnt="5">
        <dgm:presLayoutVars>
          <dgm:chMax val="0"/>
          <dgm:bulletEnabled val="1"/>
        </dgm:presLayoutVars>
      </dgm:prSet>
      <dgm:spPr/>
    </dgm:pt>
    <dgm:pt modelId="{30B34133-57B2-3F48-8C82-3B17699FF70B}" type="pres">
      <dgm:prSet presAssocID="{DD25B64A-5565-4F90-8EFA-C8DD148F827C}" presName="spacer" presStyleCnt="0"/>
      <dgm:spPr/>
    </dgm:pt>
    <dgm:pt modelId="{C3B7050C-C37F-0142-BFD2-49D5956FB107}" type="pres">
      <dgm:prSet presAssocID="{42205854-A05A-4240-A9D6-368C99132BE1}" presName="parentText" presStyleLbl="node1" presStyleIdx="3" presStyleCnt="5">
        <dgm:presLayoutVars>
          <dgm:chMax val="0"/>
          <dgm:bulletEnabled val="1"/>
        </dgm:presLayoutVars>
      </dgm:prSet>
      <dgm:spPr/>
    </dgm:pt>
    <dgm:pt modelId="{99CE052B-3D45-D043-894A-AED8B873EADF}" type="pres">
      <dgm:prSet presAssocID="{24758873-B27A-4884-B435-97FE604E921F}" presName="spacer" presStyleCnt="0"/>
      <dgm:spPr/>
    </dgm:pt>
    <dgm:pt modelId="{39C39D5B-B00F-C646-B9AD-51E0992D15D5}" type="pres">
      <dgm:prSet presAssocID="{CFA531B0-3121-472A-B6B7-C673F014B50E}" presName="parentText" presStyleLbl="node1" presStyleIdx="4" presStyleCnt="5">
        <dgm:presLayoutVars>
          <dgm:chMax val="0"/>
          <dgm:bulletEnabled val="1"/>
        </dgm:presLayoutVars>
      </dgm:prSet>
      <dgm:spPr/>
    </dgm:pt>
  </dgm:ptLst>
  <dgm:cxnLst>
    <dgm:cxn modelId="{974A4214-1F73-9441-895B-85CFA6E7384D}" type="presOf" srcId="{A8DB96A2-6887-44AD-A7B6-2C4D24DC6CD9}" destId="{55684E5C-3450-5349-A3EC-C48CB0671603}" srcOrd="0" destOrd="0" presId="urn:microsoft.com/office/officeart/2005/8/layout/vList2"/>
    <dgm:cxn modelId="{5F07841A-A4AF-4588-9E43-94BFEBF6D194}" srcId="{85606CB8-AA32-4E91-B524-543341E591FF}" destId="{A8DB96A2-6887-44AD-A7B6-2C4D24DC6CD9}" srcOrd="2" destOrd="0" parTransId="{33F84BEF-08FF-4E4F-91A6-E398DF576CC2}" sibTransId="{DD25B64A-5565-4F90-8EFA-C8DD148F827C}"/>
    <dgm:cxn modelId="{33DA5E55-DE10-9845-BA6F-7EBB7B0D1186}" type="presOf" srcId="{A51365AB-D734-46D0-A6BA-6B875D21BA82}" destId="{CE9E60CD-8F24-BF4B-AE7F-1C453845A041}" srcOrd="0" destOrd="0" presId="urn:microsoft.com/office/officeart/2005/8/layout/vList2"/>
    <dgm:cxn modelId="{A2BF465D-4676-4928-83CC-A32D317A0005}" srcId="{85606CB8-AA32-4E91-B524-543341E591FF}" destId="{A51365AB-D734-46D0-A6BA-6B875D21BA82}" srcOrd="0" destOrd="0" parTransId="{88C91141-CF6C-4C6F-B9EF-C55B05095FF2}" sibTransId="{7D0B6FD7-1480-433D-992C-F34BB2B59887}"/>
    <dgm:cxn modelId="{EE518C61-9F06-B34F-AAA6-3F1E08B56576}" type="presOf" srcId="{85606CB8-AA32-4E91-B524-543341E591FF}" destId="{2A70A8B5-C520-3748-BAB3-32EF4E0C7EDC}" srcOrd="0" destOrd="0" presId="urn:microsoft.com/office/officeart/2005/8/layout/vList2"/>
    <dgm:cxn modelId="{6867818F-96B8-406C-98D3-8A1D50E052B3}" srcId="{85606CB8-AA32-4E91-B524-543341E591FF}" destId="{42205854-A05A-4240-A9D6-368C99132BE1}" srcOrd="3" destOrd="0" parTransId="{003E4FD5-21AF-438E-A0C9-6752F097E215}" sibTransId="{24758873-B27A-4884-B435-97FE604E921F}"/>
    <dgm:cxn modelId="{2E7645AD-8893-46B7-841F-DD84A9AD5679}" srcId="{85606CB8-AA32-4E91-B524-543341E591FF}" destId="{8F08C72A-B38D-4811-98A5-F34C449BD5CD}" srcOrd="1" destOrd="0" parTransId="{025FF122-0C82-49B8-81DA-FFC07A7EBC29}" sibTransId="{A83CF3AF-5B1D-4A64-95AF-F58931644ABB}"/>
    <dgm:cxn modelId="{3027C6AE-EBE3-6545-A0FA-7A06732A0FFD}" type="presOf" srcId="{8F08C72A-B38D-4811-98A5-F34C449BD5CD}" destId="{5D9D1064-7779-6E4F-9886-F149F4E94CE9}" srcOrd="0" destOrd="0" presId="urn:microsoft.com/office/officeart/2005/8/layout/vList2"/>
    <dgm:cxn modelId="{3DF988EC-A0E5-B542-936C-20C4072CB9CB}" type="presOf" srcId="{42205854-A05A-4240-A9D6-368C99132BE1}" destId="{C3B7050C-C37F-0142-BFD2-49D5956FB107}" srcOrd="0" destOrd="0" presId="urn:microsoft.com/office/officeart/2005/8/layout/vList2"/>
    <dgm:cxn modelId="{746480F0-F0ED-2545-8A84-0FB729207D9B}" type="presOf" srcId="{CFA531B0-3121-472A-B6B7-C673F014B50E}" destId="{39C39D5B-B00F-C646-B9AD-51E0992D15D5}" srcOrd="0" destOrd="0" presId="urn:microsoft.com/office/officeart/2005/8/layout/vList2"/>
    <dgm:cxn modelId="{76DBB8FB-EE75-45E4-801C-AC8F477E78D3}" srcId="{85606CB8-AA32-4E91-B524-543341E591FF}" destId="{CFA531B0-3121-472A-B6B7-C673F014B50E}" srcOrd="4" destOrd="0" parTransId="{5511DD2C-F752-4A00-8606-B99CB4C720E3}" sibTransId="{55563011-5EEF-406E-BE47-7CB7C5ECF442}"/>
    <dgm:cxn modelId="{6DD1DE4B-6716-4543-B0BA-15267FE08A47}" type="presParOf" srcId="{2A70A8B5-C520-3748-BAB3-32EF4E0C7EDC}" destId="{CE9E60CD-8F24-BF4B-AE7F-1C453845A041}" srcOrd="0" destOrd="0" presId="urn:microsoft.com/office/officeart/2005/8/layout/vList2"/>
    <dgm:cxn modelId="{F47351C7-FC03-574A-88BA-85F3B7D4A0E0}" type="presParOf" srcId="{2A70A8B5-C520-3748-BAB3-32EF4E0C7EDC}" destId="{5B4BAAEA-9D7B-3448-B00D-35CE5344BD33}" srcOrd="1" destOrd="0" presId="urn:microsoft.com/office/officeart/2005/8/layout/vList2"/>
    <dgm:cxn modelId="{3208A2F0-ED3C-7241-B24D-1DE1818F616E}" type="presParOf" srcId="{2A70A8B5-C520-3748-BAB3-32EF4E0C7EDC}" destId="{5D9D1064-7779-6E4F-9886-F149F4E94CE9}" srcOrd="2" destOrd="0" presId="urn:microsoft.com/office/officeart/2005/8/layout/vList2"/>
    <dgm:cxn modelId="{027F5B32-19BF-834B-85AB-51BA9FD9DD9A}" type="presParOf" srcId="{2A70A8B5-C520-3748-BAB3-32EF4E0C7EDC}" destId="{929A0B77-C083-F045-88EA-73205957E1FB}" srcOrd="3" destOrd="0" presId="urn:microsoft.com/office/officeart/2005/8/layout/vList2"/>
    <dgm:cxn modelId="{A2BA097C-866B-924A-9EAE-F282594CFDD6}" type="presParOf" srcId="{2A70A8B5-C520-3748-BAB3-32EF4E0C7EDC}" destId="{55684E5C-3450-5349-A3EC-C48CB0671603}" srcOrd="4" destOrd="0" presId="urn:microsoft.com/office/officeart/2005/8/layout/vList2"/>
    <dgm:cxn modelId="{4A29CF6A-BFE9-4C48-8474-086A73962212}" type="presParOf" srcId="{2A70A8B5-C520-3748-BAB3-32EF4E0C7EDC}" destId="{30B34133-57B2-3F48-8C82-3B17699FF70B}" srcOrd="5" destOrd="0" presId="urn:microsoft.com/office/officeart/2005/8/layout/vList2"/>
    <dgm:cxn modelId="{E4765D59-9F7C-8647-8D83-CA0DBB06E7C5}" type="presParOf" srcId="{2A70A8B5-C520-3748-BAB3-32EF4E0C7EDC}" destId="{C3B7050C-C37F-0142-BFD2-49D5956FB107}" srcOrd="6" destOrd="0" presId="urn:microsoft.com/office/officeart/2005/8/layout/vList2"/>
    <dgm:cxn modelId="{0755F4B3-58AF-DC43-A26D-3230AE15A4F6}" type="presParOf" srcId="{2A70A8B5-C520-3748-BAB3-32EF4E0C7EDC}" destId="{99CE052B-3D45-D043-894A-AED8B873EADF}" srcOrd="7" destOrd="0" presId="urn:microsoft.com/office/officeart/2005/8/layout/vList2"/>
    <dgm:cxn modelId="{F8F43526-99B8-7043-A2C0-328BC7A56928}" type="presParOf" srcId="{2A70A8B5-C520-3748-BAB3-32EF4E0C7EDC}" destId="{39C39D5B-B00F-C646-B9AD-51E0992D15D5}"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3B8970-CE59-46D5-9F1C-DD7CE9BAF38D}"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3E192B1-2274-4609-8F67-0EEE07575B5C}">
      <dgm:prSet/>
      <dgm:spPr/>
      <dgm:t>
        <a:bodyPr/>
        <a:lstStyle/>
        <a:p>
          <a:pPr>
            <a:lnSpc>
              <a:spcPct val="100000"/>
            </a:lnSpc>
          </a:pPr>
          <a:r>
            <a:rPr lang="en-GB" b="0" i="0"/>
            <a:t>The spread of misinformation on social media is a complex issue that requires a multifaceted approach to tackle</a:t>
          </a:r>
          <a:endParaRPr lang="en-US"/>
        </a:p>
      </dgm:t>
    </dgm:pt>
    <dgm:pt modelId="{C11DA71B-3846-46F8-948F-BE9DCE749F3F}" type="parTrans" cxnId="{04DB4DD8-6FC8-4161-A5D8-990582372655}">
      <dgm:prSet/>
      <dgm:spPr/>
      <dgm:t>
        <a:bodyPr/>
        <a:lstStyle/>
        <a:p>
          <a:endParaRPr lang="en-US"/>
        </a:p>
      </dgm:t>
    </dgm:pt>
    <dgm:pt modelId="{F8863EDE-85C0-4D96-A38E-0A8D45E08FD5}" type="sibTrans" cxnId="{04DB4DD8-6FC8-4161-A5D8-990582372655}">
      <dgm:prSet/>
      <dgm:spPr/>
      <dgm:t>
        <a:bodyPr/>
        <a:lstStyle/>
        <a:p>
          <a:endParaRPr lang="en-US"/>
        </a:p>
      </dgm:t>
    </dgm:pt>
    <dgm:pt modelId="{501F848B-7CDB-4984-A635-80AA6AC4AA6E}">
      <dgm:prSet/>
      <dgm:spPr/>
      <dgm:t>
        <a:bodyPr/>
        <a:lstStyle/>
        <a:p>
          <a:pPr>
            <a:lnSpc>
              <a:spcPct val="100000"/>
            </a:lnSpc>
          </a:pPr>
          <a:r>
            <a:rPr lang="en-GB" b="0" i="0"/>
            <a:t>The importance of addressing the ethical issues surrounding misinformation</a:t>
          </a:r>
          <a:endParaRPr lang="en-US"/>
        </a:p>
      </dgm:t>
    </dgm:pt>
    <dgm:pt modelId="{1E77CBBF-E9BE-4901-9312-5C4C713AFE58}" type="parTrans" cxnId="{E03847E3-CE07-41A6-9E6B-F9C4A8721062}">
      <dgm:prSet/>
      <dgm:spPr/>
      <dgm:t>
        <a:bodyPr/>
        <a:lstStyle/>
        <a:p>
          <a:endParaRPr lang="en-US"/>
        </a:p>
      </dgm:t>
    </dgm:pt>
    <dgm:pt modelId="{010E13DF-F155-452A-9BD9-091BB7AA10F0}" type="sibTrans" cxnId="{E03847E3-CE07-41A6-9E6B-F9C4A8721062}">
      <dgm:prSet/>
      <dgm:spPr/>
      <dgm:t>
        <a:bodyPr/>
        <a:lstStyle/>
        <a:p>
          <a:endParaRPr lang="en-US"/>
        </a:p>
      </dgm:t>
    </dgm:pt>
    <dgm:pt modelId="{B9E05E76-A57C-46BE-91B3-1C8F2E2EDD41}">
      <dgm:prSet/>
      <dgm:spPr/>
      <dgm:t>
        <a:bodyPr/>
        <a:lstStyle/>
        <a:p>
          <a:pPr>
            <a:lnSpc>
              <a:spcPct val="100000"/>
            </a:lnSpc>
          </a:pPr>
          <a:r>
            <a:rPr lang="en-GB" b="0" i="0"/>
            <a:t>The potential impact of effective solutions in promoting a more informed society</a:t>
          </a:r>
          <a:endParaRPr lang="en-US"/>
        </a:p>
      </dgm:t>
    </dgm:pt>
    <dgm:pt modelId="{68D0395E-6E36-4740-A891-B0C161395461}" type="parTrans" cxnId="{976D785C-6E25-495B-87DD-170EF2016A7E}">
      <dgm:prSet/>
      <dgm:spPr/>
      <dgm:t>
        <a:bodyPr/>
        <a:lstStyle/>
        <a:p>
          <a:endParaRPr lang="en-US"/>
        </a:p>
      </dgm:t>
    </dgm:pt>
    <dgm:pt modelId="{053AD79F-37C5-4608-A2D1-4F5C953505E2}" type="sibTrans" cxnId="{976D785C-6E25-495B-87DD-170EF2016A7E}">
      <dgm:prSet/>
      <dgm:spPr/>
      <dgm:t>
        <a:bodyPr/>
        <a:lstStyle/>
        <a:p>
          <a:endParaRPr lang="en-US"/>
        </a:p>
      </dgm:t>
    </dgm:pt>
    <dgm:pt modelId="{EC694A40-9334-4D3C-885E-1078A7EA7B46}">
      <dgm:prSet/>
      <dgm:spPr/>
      <dgm:t>
        <a:bodyPr/>
        <a:lstStyle/>
        <a:p>
          <a:pPr>
            <a:lnSpc>
              <a:spcPct val="100000"/>
            </a:lnSpc>
          </a:pPr>
          <a:r>
            <a:rPr lang="en-GB" b="0" i="0"/>
            <a:t>Encouraging continued discussion and action on this critical issue.</a:t>
          </a:r>
          <a:endParaRPr lang="en-US"/>
        </a:p>
      </dgm:t>
    </dgm:pt>
    <dgm:pt modelId="{74A68035-B3FF-437B-9FC4-3E8533B853C2}" type="parTrans" cxnId="{79924E38-61D5-4605-ADBB-1666FE7D6666}">
      <dgm:prSet/>
      <dgm:spPr/>
      <dgm:t>
        <a:bodyPr/>
        <a:lstStyle/>
        <a:p>
          <a:endParaRPr lang="en-US"/>
        </a:p>
      </dgm:t>
    </dgm:pt>
    <dgm:pt modelId="{833A445E-165A-4F31-8ECF-47642C4C29D8}" type="sibTrans" cxnId="{79924E38-61D5-4605-ADBB-1666FE7D6666}">
      <dgm:prSet/>
      <dgm:spPr/>
      <dgm:t>
        <a:bodyPr/>
        <a:lstStyle/>
        <a:p>
          <a:endParaRPr lang="en-US"/>
        </a:p>
      </dgm:t>
    </dgm:pt>
    <dgm:pt modelId="{7690AE2D-32DE-48C6-BAFE-4DE9BFE68A3E}" type="pres">
      <dgm:prSet presAssocID="{763B8970-CE59-46D5-9F1C-DD7CE9BAF38D}" presName="root" presStyleCnt="0">
        <dgm:presLayoutVars>
          <dgm:dir/>
          <dgm:resizeHandles val="exact"/>
        </dgm:presLayoutVars>
      </dgm:prSet>
      <dgm:spPr/>
    </dgm:pt>
    <dgm:pt modelId="{749FFE0D-A44A-48F9-B505-6D1B4B922E58}" type="pres">
      <dgm:prSet presAssocID="{73E192B1-2274-4609-8F67-0EEE07575B5C}" presName="compNode" presStyleCnt="0"/>
      <dgm:spPr/>
    </dgm:pt>
    <dgm:pt modelId="{1173F8C0-7D1B-4889-B668-140CE3431BC4}" type="pres">
      <dgm:prSet presAssocID="{73E192B1-2274-4609-8F67-0EEE07575B5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nections"/>
        </a:ext>
      </dgm:extLst>
    </dgm:pt>
    <dgm:pt modelId="{D3155D8B-4521-455F-B544-44002F9C9370}" type="pres">
      <dgm:prSet presAssocID="{73E192B1-2274-4609-8F67-0EEE07575B5C}" presName="spaceRect" presStyleCnt="0"/>
      <dgm:spPr/>
    </dgm:pt>
    <dgm:pt modelId="{ED208FDA-648A-48E4-96F1-AF3BC8950323}" type="pres">
      <dgm:prSet presAssocID="{73E192B1-2274-4609-8F67-0EEE07575B5C}" presName="textRect" presStyleLbl="revTx" presStyleIdx="0" presStyleCnt="4">
        <dgm:presLayoutVars>
          <dgm:chMax val="1"/>
          <dgm:chPref val="1"/>
        </dgm:presLayoutVars>
      </dgm:prSet>
      <dgm:spPr/>
    </dgm:pt>
    <dgm:pt modelId="{BCB4687C-89A6-4B05-8CF8-FF80CE43AA6B}" type="pres">
      <dgm:prSet presAssocID="{F8863EDE-85C0-4D96-A38E-0A8D45E08FD5}" presName="sibTrans" presStyleCnt="0"/>
      <dgm:spPr/>
    </dgm:pt>
    <dgm:pt modelId="{69BD2547-02AD-4BC2-8667-1D20FE57A231}" type="pres">
      <dgm:prSet presAssocID="{501F848B-7CDB-4984-A635-80AA6AC4AA6E}" presName="compNode" presStyleCnt="0"/>
      <dgm:spPr/>
    </dgm:pt>
    <dgm:pt modelId="{AC562D28-8F37-41EA-9591-CFC41D582D0E}" type="pres">
      <dgm:prSet presAssocID="{501F848B-7CDB-4984-A635-80AA6AC4AA6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ales of Justice"/>
        </a:ext>
      </dgm:extLst>
    </dgm:pt>
    <dgm:pt modelId="{256271B8-42D3-4AB4-A021-14E650499EF8}" type="pres">
      <dgm:prSet presAssocID="{501F848B-7CDB-4984-A635-80AA6AC4AA6E}" presName="spaceRect" presStyleCnt="0"/>
      <dgm:spPr/>
    </dgm:pt>
    <dgm:pt modelId="{9529B31A-261C-48D6-BBF7-0398166E787D}" type="pres">
      <dgm:prSet presAssocID="{501F848B-7CDB-4984-A635-80AA6AC4AA6E}" presName="textRect" presStyleLbl="revTx" presStyleIdx="1" presStyleCnt="4">
        <dgm:presLayoutVars>
          <dgm:chMax val="1"/>
          <dgm:chPref val="1"/>
        </dgm:presLayoutVars>
      </dgm:prSet>
      <dgm:spPr/>
    </dgm:pt>
    <dgm:pt modelId="{D0E2457C-D62D-4C6C-B246-1D604C5973CA}" type="pres">
      <dgm:prSet presAssocID="{010E13DF-F155-452A-9BD9-091BB7AA10F0}" presName="sibTrans" presStyleCnt="0"/>
      <dgm:spPr/>
    </dgm:pt>
    <dgm:pt modelId="{E2D79200-16E7-4FF0-B455-475519799573}" type="pres">
      <dgm:prSet presAssocID="{B9E05E76-A57C-46BE-91B3-1C8F2E2EDD41}" presName="compNode" presStyleCnt="0"/>
      <dgm:spPr/>
    </dgm:pt>
    <dgm:pt modelId="{993995BF-0B9F-4020-817C-E4F4E5E6C01E}" type="pres">
      <dgm:prSet presAssocID="{B9E05E76-A57C-46BE-91B3-1C8F2E2EDD4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roup"/>
        </a:ext>
      </dgm:extLst>
    </dgm:pt>
    <dgm:pt modelId="{28025E73-31DE-4276-A472-BD12D971718A}" type="pres">
      <dgm:prSet presAssocID="{B9E05E76-A57C-46BE-91B3-1C8F2E2EDD41}" presName="spaceRect" presStyleCnt="0"/>
      <dgm:spPr/>
    </dgm:pt>
    <dgm:pt modelId="{10120BDD-6325-4A08-BB19-422E00A6D2D5}" type="pres">
      <dgm:prSet presAssocID="{B9E05E76-A57C-46BE-91B3-1C8F2E2EDD41}" presName="textRect" presStyleLbl="revTx" presStyleIdx="2" presStyleCnt="4">
        <dgm:presLayoutVars>
          <dgm:chMax val="1"/>
          <dgm:chPref val="1"/>
        </dgm:presLayoutVars>
      </dgm:prSet>
      <dgm:spPr/>
    </dgm:pt>
    <dgm:pt modelId="{44B4EDD9-5181-4BDE-84B2-52538FAB53FF}" type="pres">
      <dgm:prSet presAssocID="{053AD79F-37C5-4608-A2D1-4F5C953505E2}" presName="sibTrans" presStyleCnt="0"/>
      <dgm:spPr/>
    </dgm:pt>
    <dgm:pt modelId="{4DD639D8-828A-4963-B269-DEAE22CD54B9}" type="pres">
      <dgm:prSet presAssocID="{EC694A40-9334-4D3C-885E-1078A7EA7B46}" presName="compNode" presStyleCnt="0"/>
      <dgm:spPr/>
    </dgm:pt>
    <dgm:pt modelId="{15508F56-3FF5-40C5-A0B3-A269DAC6CA4E}" type="pres">
      <dgm:prSet presAssocID="{EC694A40-9334-4D3C-885E-1078A7EA7B4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egaphone"/>
        </a:ext>
      </dgm:extLst>
    </dgm:pt>
    <dgm:pt modelId="{54E5CC35-240E-4EFA-A060-4F07D28A1337}" type="pres">
      <dgm:prSet presAssocID="{EC694A40-9334-4D3C-885E-1078A7EA7B46}" presName="spaceRect" presStyleCnt="0"/>
      <dgm:spPr/>
    </dgm:pt>
    <dgm:pt modelId="{A4EE4FD5-E31A-40F0-BEC5-7EB59C3E11EE}" type="pres">
      <dgm:prSet presAssocID="{EC694A40-9334-4D3C-885E-1078A7EA7B46}" presName="textRect" presStyleLbl="revTx" presStyleIdx="3" presStyleCnt="4">
        <dgm:presLayoutVars>
          <dgm:chMax val="1"/>
          <dgm:chPref val="1"/>
        </dgm:presLayoutVars>
      </dgm:prSet>
      <dgm:spPr/>
    </dgm:pt>
  </dgm:ptLst>
  <dgm:cxnLst>
    <dgm:cxn modelId="{49C67202-F945-4C5C-B94E-DB39EF41CE3F}" type="presOf" srcId="{B9E05E76-A57C-46BE-91B3-1C8F2E2EDD41}" destId="{10120BDD-6325-4A08-BB19-422E00A6D2D5}" srcOrd="0" destOrd="0" presId="urn:microsoft.com/office/officeart/2018/2/layout/IconLabelList"/>
    <dgm:cxn modelId="{F226FB1C-8B33-4327-8F5F-D9ED0CFAC385}" type="presOf" srcId="{501F848B-7CDB-4984-A635-80AA6AC4AA6E}" destId="{9529B31A-261C-48D6-BBF7-0398166E787D}" srcOrd="0" destOrd="0" presId="urn:microsoft.com/office/officeart/2018/2/layout/IconLabelList"/>
    <dgm:cxn modelId="{FE04452A-4B98-4E69-BDAE-517FAF3722F7}" type="presOf" srcId="{73E192B1-2274-4609-8F67-0EEE07575B5C}" destId="{ED208FDA-648A-48E4-96F1-AF3BC8950323}" srcOrd="0" destOrd="0" presId="urn:microsoft.com/office/officeart/2018/2/layout/IconLabelList"/>
    <dgm:cxn modelId="{79924E38-61D5-4605-ADBB-1666FE7D6666}" srcId="{763B8970-CE59-46D5-9F1C-DD7CE9BAF38D}" destId="{EC694A40-9334-4D3C-885E-1078A7EA7B46}" srcOrd="3" destOrd="0" parTransId="{74A68035-B3FF-437B-9FC4-3E8533B853C2}" sibTransId="{833A445E-165A-4F31-8ECF-47642C4C29D8}"/>
    <dgm:cxn modelId="{976D785C-6E25-495B-87DD-170EF2016A7E}" srcId="{763B8970-CE59-46D5-9F1C-DD7CE9BAF38D}" destId="{B9E05E76-A57C-46BE-91B3-1C8F2E2EDD41}" srcOrd="2" destOrd="0" parTransId="{68D0395E-6E36-4740-A891-B0C161395461}" sibTransId="{053AD79F-37C5-4608-A2D1-4F5C953505E2}"/>
    <dgm:cxn modelId="{04DB4DD8-6FC8-4161-A5D8-990582372655}" srcId="{763B8970-CE59-46D5-9F1C-DD7CE9BAF38D}" destId="{73E192B1-2274-4609-8F67-0EEE07575B5C}" srcOrd="0" destOrd="0" parTransId="{C11DA71B-3846-46F8-948F-BE9DCE749F3F}" sibTransId="{F8863EDE-85C0-4D96-A38E-0A8D45E08FD5}"/>
    <dgm:cxn modelId="{E03847E3-CE07-41A6-9E6B-F9C4A8721062}" srcId="{763B8970-CE59-46D5-9F1C-DD7CE9BAF38D}" destId="{501F848B-7CDB-4984-A635-80AA6AC4AA6E}" srcOrd="1" destOrd="0" parTransId="{1E77CBBF-E9BE-4901-9312-5C4C713AFE58}" sibTransId="{010E13DF-F155-452A-9BD9-091BB7AA10F0}"/>
    <dgm:cxn modelId="{8CF6ABF7-C193-4B59-8D39-F474FBA93A44}" type="presOf" srcId="{763B8970-CE59-46D5-9F1C-DD7CE9BAF38D}" destId="{7690AE2D-32DE-48C6-BAFE-4DE9BFE68A3E}" srcOrd="0" destOrd="0" presId="urn:microsoft.com/office/officeart/2018/2/layout/IconLabelList"/>
    <dgm:cxn modelId="{55BB10FF-A75F-4B89-B3BE-6044EC7FF1EB}" type="presOf" srcId="{EC694A40-9334-4D3C-885E-1078A7EA7B46}" destId="{A4EE4FD5-E31A-40F0-BEC5-7EB59C3E11EE}" srcOrd="0" destOrd="0" presId="urn:microsoft.com/office/officeart/2018/2/layout/IconLabelList"/>
    <dgm:cxn modelId="{E3A01630-9014-4344-A1BC-FF6D46B55F1A}" type="presParOf" srcId="{7690AE2D-32DE-48C6-BAFE-4DE9BFE68A3E}" destId="{749FFE0D-A44A-48F9-B505-6D1B4B922E58}" srcOrd="0" destOrd="0" presId="urn:microsoft.com/office/officeart/2018/2/layout/IconLabelList"/>
    <dgm:cxn modelId="{4551A288-5C32-40DD-A424-90AB793F182E}" type="presParOf" srcId="{749FFE0D-A44A-48F9-B505-6D1B4B922E58}" destId="{1173F8C0-7D1B-4889-B668-140CE3431BC4}" srcOrd="0" destOrd="0" presId="urn:microsoft.com/office/officeart/2018/2/layout/IconLabelList"/>
    <dgm:cxn modelId="{25A35F83-5F87-4E48-84E3-400115BD18FA}" type="presParOf" srcId="{749FFE0D-A44A-48F9-B505-6D1B4B922E58}" destId="{D3155D8B-4521-455F-B544-44002F9C9370}" srcOrd="1" destOrd="0" presId="urn:microsoft.com/office/officeart/2018/2/layout/IconLabelList"/>
    <dgm:cxn modelId="{DA97A8E2-33CF-4BC7-BE56-2DA3164BE618}" type="presParOf" srcId="{749FFE0D-A44A-48F9-B505-6D1B4B922E58}" destId="{ED208FDA-648A-48E4-96F1-AF3BC8950323}" srcOrd="2" destOrd="0" presId="urn:microsoft.com/office/officeart/2018/2/layout/IconLabelList"/>
    <dgm:cxn modelId="{E61D1586-CDF1-4BB2-8DD7-84F938A3DE89}" type="presParOf" srcId="{7690AE2D-32DE-48C6-BAFE-4DE9BFE68A3E}" destId="{BCB4687C-89A6-4B05-8CF8-FF80CE43AA6B}" srcOrd="1" destOrd="0" presId="urn:microsoft.com/office/officeart/2018/2/layout/IconLabelList"/>
    <dgm:cxn modelId="{4DC8785D-236F-4CD5-A56B-E1AA68DDA58C}" type="presParOf" srcId="{7690AE2D-32DE-48C6-BAFE-4DE9BFE68A3E}" destId="{69BD2547-02AD-4BC2-8667-1D20FE57A231}" srcOrd="2" destOrd="0" presId="urn:microsoft.com/office/officeart/2018/2/layout/IconLabelList"/>
    <dgm:cxn modelId="{5D725928-12CF-4584-B53E-0455E959D767}" type="presParOf" srcId="{69BD2547-02AD-4BC2-8667-1D20FE57A231}" destId="{AC562D28-8F37-41EA-9591-CFC41D582D0E}" srcOrd="0" destOrd="0" presId="urn:microsoft.com/office/officeart/2018/2/layout/IconLabelList"/>
    <dgm:cxn modelId="{8AF8E10B-B664-4208-922F-6FDEB722D436}" type="presParOf" srcId="{69BD2547-02AD-4BC2-8667-1D20FE57A231}" destId="{256271B8-42D3-4AB4-A021-14E650499EF8}" srcOrd="1" destOrd="0" presId="urn:microsoft.com/office/officeart/2018/2/layout/IconLabelList"/>
    <dgm:cxn modelId="{8041095C-63CB-4D6B-B826-782278E80B48}" type="presParOf" srcId="{69BD2547-02AD-4BC2-8667-1D20FE57A231}" destId="{9529B31A-261C-48D6-BBF7-0398166E787D}" srcOrd="2" destOrd="0" presId="urn:microsoft.com/office/officeart/2018/2/layout/IconLabelList"/>
    <dgm:cxn modelId="{06305E79-DB3D-4525-A279-35A3DD8FAD9B}" type="presParOf" srcId="{7690AE2D-32DE-48C6-BAFE-4DE9BFE68A3E}" destId="{D0E2457C-D62D-4C6C-B246-1D604C5973CA}" srcOrd="3" destOrd="0" presId="urn:microsoft.com/office/officeart/2018/2/layout/IconLabelList"/>
    <dgm:cxn modelId="{F82067B0-5800-473E-9B42-E56DA3A246E3}" type="presParOf" srcId="{7690AE2D-32DE-48C6-BAFE-4DE9BFE68A3E}" destId="{E2D79200-16E7-4FF0-B455-475519799573}" srcOrd="4" destOrd="0" presId="urn:microsoft.com/office/officeart/2018/2/layout/IconLabelList"/>
    <dgm:cxn modelId="{51D78B67-3A3B-47E9-9BF4-B32383737B2C}" type="presParOf" srcId="{E2D79200-16E7-4FF0-B455-475519799573}" destId="{993995BF-0B9F-4020-817C-E4F4E5E6C01E}" srcOrd="0" destOrd="0" presId="urn:microsoft.com/office/officeart/2018/2/layout/IconLabelList"/>
    <dgm:cxn modelId="{E49A2FA3-1506-4947-9FA5-4CE2407AC446}" type="presParOf" srcId="{E2D79200-16E7-4FF0-B455-475519799573}" destId="{28025E73-31DE-4276-A472-BD12D971718A}" srcOrd="1" destOrd="0" presId="urn:microsoft.com/office/officeart/2018/2/layout/IconLabelList"/>
    <dgm:cxn modelId="{1516EAF2-70AB-411C-BEF1-B25B22831D3D}" type="presParOf" srcId="{E2D79200-16E7-4FF0-B455-475519799573}" destId="{10120BDD-6325-4A08-BB19-422E00A6D2D5}" srcOrd="2" destOrd="0" presId="urn:microsoft.com/office/officeart/2018/2/layout/IconLabelList"/>
    <dgm:cxn modelId="{D17F6AB7-7550-4835-8D60-B6B2797C0585}" type="presParOf" srcId="{7690AE2D-32DE-48C6-BAFE-4DE9BFE68A3E}" destId="{44B4EDD9-5181-4BDE-84B2-52538FAB53FF}" srcOrd="5" destOrd="0" presId="urn:microsoft.com/office/officeart/2018/2/layout/IconLabelList"/>
    <dgm:cxn modelId="{651DEDE6-CE90-405E-BE93-A221EE25E7C7}" type="presParOf" srcId="{7690AE2D-32DE-48C6-BAFE-4DE9BFE68A3E}" destId="{4DD639D8-828A-4963-B269-DEAE22CD54B9}" srcOrd="6" destOrd="0" presId="urn:microsoft.com/office/officeart/2018/2/layout/IconLabelList"/>
    <dgm:cxn modelId="{F63B8F5E-16E8-4D50-8213-44A117D3844D}" type="presParOf" srcId="{4DD639D8-828A-4963-B269-DEAE22CD54B9}" destId="{15508F56-3FF5-40C5-A0B3-A269DAC6CA4E}" srcOrd="0" destOrd="0" presId="urn:microsoft.com/office/officeart/2018/2/layout/IconLabelList"/>
    <dgm:cxn modelId="{DF6381D4-A350-4DF7-9079-E2D94EE107AE}" type="presParOf" srcId="{4DD639D8-828A-4963-B269-DEAE22CD54B9}" destId="{54E5CC35-240E-4EFA-A060-4F07D28A1337}" srcOrd="1" destOrd="0" presId="urn:microsoft.com/office/officeart/2018/2/layout/IconLabelList"/>
    <dgm:cxn modelId="{C8772BA5-B617-482D-9100-E65D51DE4366}" type="presParOf" srcId="{4DD639D8-828A-4963-B269-DEAE22CD54B9}" destId="{A4EE4FD5-E31A-40F0-BEC5-7EB59C3E11E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C9D953-00E4-4E4D-BA4C-B9629DDB925A}">
      <dsp:nvSpPr>
        <dsp:cNvPr id="0" name=""/>
        <dsp:cNvSpPr/>
      </dsp:nvSpPr>
      <dsp:spPr>
        <a:xfrm>
          <a:off x="672633" y="0"/>
          <a:ext cx="5243992" cy="5243992"/>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78056D-4279-F049-A92F-9BE3743F374E}">
      <dsp:nvSpPr>
        <dsp:cNvPr id="0" name=""/>
        <dsp:cNvSpPr/>
      </dsp:nvSpPr>
      <dsp:spPr>
        <a:xfrm>
          <a:off x="1170812" y="498179"/>
          <a:ext cx="2045157" cy="204515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0" i="0" kern="1200"/>
            <a:t>The right to free speech vs. responsibility</a:t>
          </a:r>
          <a:endParaRPr lang="en-US" sz="2000" kern="1200"/>
        </a:p>
      </dsp:txBody>
      <dsp:txXfrm>
        <a:off x="1270648" y="598015"/>
        <a:ext cx="1845485" cy="1845485"/>
      </dsp:txXfrm>
    </dsp:sp>
    <dsp:sp modelId="{1D2AA911-57B9-7046-AE14-605D2CCC5B7F}">
      <dsp:nvSpPr>
        <dsp:cNvPr id="0" name=""/>
        <dsp:cNvSpPr/>
      </dsp:nvSpPr>
      <dsp:spPr>
        <a:xfrm>
          <a:off x="3373289" y="498179"/>
          <a:ext cx="2045157" cy="204515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0" i="0" kern="1200"/>
            <a:t>The role of social media companies</a:t>
          </a:r>
          <a:endParaRPr lang="en-US" sz="2000" kern="1200"/>
        </a:p>
      </dsp:txBody>
      <dsp:txXfrm>
        <a:off x="3473125" y="598015"/>
        <a:ext cx="1845485" cy="1845485"/>
      </dsp:txXfrm>
    </dsp:sp>
    <dsp:sp modelId="{F07BCAC5-EC28-5A46-A2AA-4C704914A528}">
      <dsp:nvSpPr>
        <dsp:cNvPr id="0" name=""/>
        <dsp:cNvSpPr/>
      </dsp:nvSpPr>
      <dsp:spPr>
        <a:xfrm>
          <a:off x="1170812" y="2700656"/>
          <a:ext cx="2045157" cy="204515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0" i="0" kern="1200"/>
            <a:t>The impact of misinformation on individuals and society</a:t>
          </a:r>
          <a:endParaRPr lang="en-US" sz="2000" kern="1200"/>
        </a:p>
      </dsp:txBody>
      <dsp:txXfrm>
        <a:off x="1270648" y="2800492"/>
        <a:ext cx="1845485" cy="1845485"/>
      </dsp:txXfrm>
    </dsp:sp>
    <dsp:sp modelId="{64CA3EC3-EEAE-5945-A0BA-F7ADFED576A6}">
      <dsp:nvSpPr>
        <dsp:cNvPr id="0" name=""/>
        <dsp:cNvSpPr/>
      </dsp:nvSpPr>
      <dsp:spPr>
        <a:xfrm>
          <a:off x="3373289" y="2700656"/>
          <a:ext cx="2045157" cy="204515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0" i="0" kern="1200"/>
            <a:t>The importance of data ethics in addressing misinformation on social media</a:t>
          </a:r>
          <a:endParaRPr lang="en-US" sz="2000" kern="1200"/>
        </a:p>
      </dsp:txBody>
      <dsp:txXfrm>
        <a:off x="3473125" y="2800492"/>
        <a:ext cx="1845485" cy="18454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9E60CD-8F24-BF4B-AE7F-1C453845A041}">
      <dsp:nvSpPr>
        <dsp:cNvPr id="0" name=""/>
        <dsp:cNvSpPr/>
      </dsp:nvSpPr>
      <dsp:spPr>
        <a:xfrm>
          <a:off x="0" y="2141"/>
          <a:ext cx="5811128" cy="107257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b="0" i="0" kern="1200"/>
            <a:t>Fact-checking</a:t>
          </a:r>
          <a:endParaRPr lang="en-US" sz="2700" kern="1200"/>
        </a:p>
      </dsp:txBody>
      <dsp:txXfrm>
        <a:off x="52359" y="54500"/>
        <a:ext cx="5706410" cy="967861"/>
      </dsp:txXfrm>
    </dsp:sp>
    <dsp:sp modelId="{5D9D1064-7779-6E4F-9886-F149F4E94CE9}">
      <dsp:nvSpPr>
        <dsp:cNvPr id="0" name=""/>
        <dsp:cNvSpPr/>
      </dsp:nvSpPr>
      <dsp:spPr>
        <a:xfrm>
          <a:off x="0" y="1152480"/>
          <a:ext cx="5811128" cy="1072579"/>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b="0" i="0" kern="1200"/>
            <a:t>Algorithmic transparency</a:t>
          </a:r>
          <a:endParaRPr lang="en-US" sz="2700" kern="1200"/>
        </a:p>
      </dsp:txBody>
      <dsp:txXfrm>
        <a:off x="52359" y="1204839"/>
        <a:ext cx="5706410" cy="967861"/>
      </dsp:txXfrm>
    </dsp:sp>
    <dsp:sp modelId="{55684E5C-3450-5349-A3EC-C48CB0671603}">
      <dsp:nvSpPr>
        <dsp:cNvPr id="0" name=""/>
        <dsp:cNvSpPr/>
      </dsp:nvSpPr>
      <dsp:spPr>
        <a:xfrm>
          <a:off x="0" y="2302819"/>
          <a:ext cx="5811128" cy="1072579"/>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b="0" i="0" kern="1200"/>
            <a:t>Education and media literacy</a:t>
          </a:r>
          <a:endParaRPr lang="en-US" sz="2700" kern="1200"/>
        </a:p>
      </dsp:txBody>
      <dsp:txXfrm>
        <a:off x="52359" y="2355178"/>
        <a:ext cx="5706410" cy="967861"/>
      </dsp:txXfrm>
    </dsp:sp>
    <dsp:sp modelId="{C3B7050C-C37F-0142-BFD2-49D5956FB107}">
      <dsp:nvSpPr>
        <dsp:cNvPr id="0" name=""/>
        <dsp:cNvSpPr/>
      </dsp:nvSpPr>
      <dsp:spPr>
        <a:xfrm>
          <a:off x="0" y="3453159"/>
          <a:ext cx="5811128" cy="1072579"/>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b="0" i="0" kern="1200"/>
            <a:t>User reporting and moderation</a:t>
          </a:r>
          <a:endParaRPr lang="en-US" sz="2700" kern="1200"/>
        </a:p>
      </dsp:txBody>
      <dsp:txXfrm>
        <a:off x="52359" y="3505518"/>
        <a:ext cx="5706410" cy="967861"/>
      </dsp:txXfrm>
    </dsp:sp>
    <dsp:sp modelId="{39C39D5B-B00F-C646-B9AD-51E0992D15D5}">
      <dsp:nvSpPr>
        <dsp:cNvPr id="0" name=""/>
        <dsp:cNvSpPr/>
      </dsp:nvSpPr>
      <dsp:spPr>
        <a:xfrm>
          <a:off x="0" y="4603498"/>
          <a:ext cx="5811128" cy="107257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b="0" i="0" kern="1200"/>
            <a:t>The role of data ethics in developing effective solutions</a:t>
          </a:r>
          <a:endParaRPr lang="en-US" sz="2700" kern="1200"/>
        </a:p>
      </dsp:txBody>
      <dsp:txXfrm>
        <a:off x="52359" y="4655857"/>
        <a:ext cx="5706410" cy="9678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3F8C0-7D1B-4889-B668-140CE3431BC4}">
      <dsp:nvSpPr>
        <dsp:cNvPr id="0" name=""/>
        <dsp:cNvSpPr/>
      </dsp:nvSpPr>
      <dsp:spPr>
        <a:xfrm>
          <a:off x="1138979" y="1203549"/>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208FDA-648A-48E4-96F1-AF3BC8950323}">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b="0" i="0" kern="1200"/>
            <a:t>The spread of misinformation on social media is a complex issue that requires a multifaceted approach to tackle</a:t>
          </a:r>
          <a:endParaRPr lang="en-US" sz="1100" kern="1200"/>
        </a:p>
      </dsp:txBody>
      <dsp:txXfrm>
        <a:off x="569079" y="2427788"/>
        <a:ext cx="2072362" cy="720000"/>
      </dsp:txXfrm>
    </dsp:sp>
    <dsp:sp modelId="{AC562D28-8F37-41EA-9591-CFC41D582D0E}">
      <dsp:nvSpPr>
        <dsp:cNvPr id="0" name=""/>
        <dsp:cNvSpPr/>
      </dsp:nvSpPr>
      <dsp:spPr>
        <a:xfrm>
          <a:off x="3574005" y="1203549"/>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29B31A-261C-48D6-BBF7-0398166E787D}">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b="0" i="0" kern="1200"/>
            <a:t>The importance of addressing the ethical issues surrounding misinformation</a:t>
          </a:r>
          <a:endParaRPr lang="en-US" sz="1100" kern="1200"/>
        </a:p>
      </dsp:txBody>
      <dsp:txXfrm>
        <a:off x="3004105" y="2427788"/>
        <a:ext cx="2072362" cy="720000"/>
      </dsp:txXfrm>
    </dsp:sp>
    <dsp:sp modelId="{993995BF-0B9F-4020-817C-E4F4E5E6C01E}">
      <dsp:nvSpPr>
        <dsp:cNvPr id="0" name=""/>
        <dsp:cNvSpPr/>
      </dsp:nvSpPr>
      <dsp:spPr>
        <a:xfrm>
          <a:off x="6009031" y="1203549"/>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120BDD-6325-4A08-BB19-422E00A6D2D5}">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b="0" i="0" kern="1200"/>
            <a:t>The potential impact of effective solutions in promoting a more informed society</a:t>
          </a:r>
          <a:endParaRPr lang="en-US" sz="1100" kern="1200"/>
        </a:p>
      </dsp:txBody>
      <dsp:txXfrm>
        <a:off x="5439131" y="2427788"/>
        <a:ext cx="2072362" cy="720000"/>
      </dsp:txXfrm>
    </dsp:sp>
    <dsp:sp modelId="{15508F56-3FF5-40C5-A0B3-A269DAC6CA4E}">
      <dsp:nvSpPr>
        <dsp:cNvPr id="0" name=""/>
        <dsp:cNvSpPr/>
      </dsp:nvSpPr>
      <dsp:spPr>
        <a:xfrm>
          <a:off x="8444057" y="1203549"/>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EE4FD5-E31A-40F0-BEC5-7EB59C3E11EE}">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b="0" i="0" kern="1200"/>
            <a:t>Encouraging continued discussion and action on this critical issue.</a:t>
          </a:r>
          <a:endParaRPr lang="en-US" sz="1100" kern="1200"/>
        </a:p>
      </dsp:txBody>
      <dsp:txXfrm>
        <a:off x="7874157" y="2427788"/>
        <a:ext cx="2072362"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D7184D-82D3-F440-98C6-02AC859F8A3D}" type="datetimeFigureOut">
              <a:rPr lang="en-GB" smtClean="0"/>
              <a:t>07/04/2023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C73A51-74E4-B94A-8650-E16687EA2FAB}" type="slidenum">
              <a:rPr lang="en-GB" smtClean="0"/>
              <a:t>‹#›</a:t>
            </a:fld>
            <a:endParaRPr lang="en-GB"/>
          </a:p>
        </p:txBody>
      </p:sp>
    </p:spTree>
    <p:extLst>
      <p:ext uri="{BB962C8B-B14F-4D97-AF65-F5344CB8AC3E}">
        <p14:creationId xmlns:p14="http://schemas.microsoft.com/office/powerpoint/2010/main" val="1830268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C73A51-74E4-B94A-8650-E16687EA2FAB}" type="slidenum">
              <a:rPr lang="en-GB" smtClean="0"/>
              <a:t>1</a:t>
            </a:fld>
            <a:endParaRPr lang="en-GB"/>
          </a:p>
        </p:txBody>
      </p:sp>
    </p:spTree>
    <p:extLst>
      <p:ext uri="{BB962C8B-B14F-4D97-AF65-F5344CB8AC3E}">
        <p14:creationId xmlns:p14="http://schemas.microsoft.com/office/powerpoint/2010/main" val="2690647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Helvetica Neue" panose="02000503000000020004" pitchFamily="2" charset="0"/>
              </a:rPr>
              <a:t>Good morning/ everyone. Today, I'm going to talk about the spread of misinformation on social media and the ethical issues surrounding it from a data ethics perspective. Misinformation can have a significant impact on our society, and it's important that we take this issue seriously. I'll begin by discussing what misinformation is and how it spreads on social media, and then examine the ethical issues from a data perspective.</a:t>
            </a:r>
          </a:p>
          <a:p>
            <a:endParaRPr lang="en-GB" dirty="0"/>
          </a:p>
        </p:txBody>
      </p:sp>
      <p:sp>
        <p:nvSpPr>
          <p:cNvPr id="4" name="Slide Number Placeholder 3"/>
          <p:cNvSpPr>
            <a:spLocks noGrp="1"/>
          </p:cNvSpPr>
          <p:nvPr>
            <p:ph type="sldNum" sz="quarter" idx="5"/>
          </p:nvPr>
        </p:nvSpPr>
        <p:spPr/>
        <p:txBody>
          <a:bodyPr/>
          <a:lstStyle/>
          <a:p>
            <a:fld id="{F8C73A51-74E4-B94A-8650-E16687EA2FAB}" type="slidenum">
              <a:rPr lang="en-GB" smtClean="0"/>
              <a:t>2</a:t>
            </a:fld>
            <a:endParaRPr lang="en-GB"/>
          </a:p>
        </p:txBody>
      </p:sp>
    </p:spTree>
    <p:extLst>
      <p:ext uri="{BB962C8B-B14F-4D97-AF65-F5344CB8AC3E}">
        <p14:creationId xmlns:p14="http://schemas.microsoft.com/office/powerpoint/2010/main" val="4006140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Neue" panose="02000503000000020004" pitchFamily="2" charset="0"/>
              </a:rPr>
              <a:t>Misinformation refers to false or inaccurate information that is spread either unintentionally or deliberately. Social media platforms have been criticized widely for their role in helping to spread misinformation and fake news. Some key real-life examples of this is: </a:t>
            </a:r>
          </a:p>
          <a:p>
            <a:r>
              <a:rPr lang="en-GB" dirty="0">
                <a:effectLst/>
                <a:latin typeface="Helvetica Neue" panose="02000503000000020004" pitchFamily="2" charset="0"/>
              </a:rPr>
              <a:t>Covid-19: vaccinees cures, severity and origin</a:t>
            </a:r>
          </a:p>
          <a:p>
            <a:r>
              <a:rPr lang="en-GB" dirty="0">
                <a:effectLst/>
                <a:latin typeface="Helvetica Neue" panose="02000503000000020004" pitchFamily="2" charset="0"/>
              </a:rPr>
              <a:t>- Lead to people making dangerous health decisions </a:t>
            </a:r>
          </a:p>
          <a:p>
            <a:r>
              <a:rPr lang="en-GB" dirty="0">
                <a:effectLst/>
                <a:latin typeface="Helvetica Neue" panose="02000503000000020004" pitchFamily="2" charset="0"/>
              </a:rPr>
              <a:t> </a:t>
            </a:r>
          </a:p>
          <a:p>
            <a:r>
              <a:rPr lang="en-GB" dirty="0">
                <a:effectLst/>
                <a:latin typeface="Helvetica Neue" panose="02000503000000020004" pitchFamily="2" charset="0"/>
              </a:rPr>
              <a:t>Brexit impact on economy - influenced out come</a:t>
            </a:r>
          </a:p>
          <a:p>
            <a:endParaRPr lang="en-GB" dirty="0">
              <a:effectLst/>
              <a:latin typeface="Helvetica Neue" panose="02000503000000020004" pitchFamily="2" charset="0"/>
            </a:endParaRPr>
          </a:p>
          <a:p>
            <a:r>
              <a:rPr lang="en-GB" dirty="0">
                <a:effectLst/>
                <a:latin typeface="Helvetica Neue" panose="02000503000000020004" pitchFamily="2" charset="0"/>
              </a:rPr>
              <a:t>January riots - conspiracy </a:t>
            </a:r>
            <a:r>
              <a:rPr lang="en-GB" dirty="0" err="1">
                <a:effectLst/>
                <a:latin typeface="Helvetica Neue" panose="02000503000000020004" pitchFamily="2" charset="0"/>
              </a:rPr>
              <a:t>theroies</a:t>
            </a:r>
            <a:r>
              <a:rPr lang="en-GB" dirty="0">
                <a:effectLst/>
                <a:latin typeface="Helvetica Neue" panose="02000503000000020004" pitchFamily="2" charset="0"/>
              </a:rPr>
              <a:t> factor in </a:t>
            </a:r>
          </a:p>
          <a:p>
            <a:endParaRPr lang="en-GB" dirty="0">
              <a:effectLst/>
              <a:latin typeface="Helvetica Neue" panose="02000503000000020004" pitchFamily="2" charset="0"/>
            </a:endParaRPr>
          </a:p>
          <a:p>
            <a:r>
              <a:rPr lang="en-GB" dirty="0">
                <a:effectLst/>
                <a:latin typeface="Helvetica Neue" panose="02000503000000020004" pitchFamily="2" charset="0"/>
              </a:rPr>
              <a:t>climate change - denial, causes and effects  lead to lack of action serious consequences on </a:t>
            </a:r>
            <a:r>
              <a:rPr lang="en-GB" dirty="0" err="1">
                <a:effectLst/>
                <a:latin typeface="Helvetica Neue" panose="02000503000000020004" pitchFamily="2" charset="0"/>
              </a:rPr>
              <a:t>enviornement</a:t>
            </a:r>
            <a:r>
              <a:rPr lang="en-GB" dirty="0">
                <a:effectLst/>
                <a:latin typeface="Helvetica Neue" panose="02000503000000020004" pitchFamily="2" charset="0"/>
              </a:rPr>
              <a:t> and our health </a:t>
            </a:r>
          </a:p>
          <a:p>
            <a:endParaRPr lang="en-GB" dirty="0"/>
          </a:p>
        </p:txBody>
      </p:sp>
      <p:sp>
        <p:nvSpPr>
          <p:cNvPr id="4" name="Slide Number Placeholder 3"/>
          <p:cNvSpPr>
            <a:spLocks noGrp="1"/>
          </p:cNvSpPr>
          <p:nvPr>
            <p:ph type="sldNum" sz="quarter" idx="5"/>
          </p:nvPr>
        </p:nvSpPr>
        <p:spPr/>
        <p:txBody>
          <a:bodyPr/>
          <a:lstStyle/>
          <a:p>
            <a:fld id="{F8C73A51-74E4-B94A-8650-E16687EA2FAB}" type="slidenum">
              <a:rPr lang="en-GB" smtClean="0"/>
              <a:t>3</a:t>
            </a:fld>
            <a:endParaRPr lang="en-GB"/>
          </a:p>
        </p:txBody>
      </p:sp>
    </p:spTree>
    <p:extLst>
      <p:ext uri="{BB962C8B-B14F-4D97-AF65-F5344CB8AC3E}">
        <p14:creationId xmlns:p14="http://schemas.microsoft.com/office/powerpoint/2010/main" val="3303924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Neue" panose="02000503000000020004" pitchFamily="2" charset="0"/>
              </a:rPr>
              <a:t>Misinformation can be spread on social media through means such as:</a:t>
            </a:r>
          </a:p>
          <a:p>
            <a:r>
              <a:rPr lang="en-GB" dirty="0">
                <a:effectLst/>
                <a:latin typeface="Helvetica Neue" panose="02000503000000020004" pitchFamily="2" charset="0"/>
              </a:rPr>
              <a:t>User-generated content: Users can create and share content that is false or inaccurate.</a:t>
            </a:r>
          </a:p>
          <a:p>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effectLst/>
                <a:latin typeface="Helvetica Neue" panose="02000503000000020004" pitchFamily="2" charset="0"/>
              </a:rPr>
              <a:t>Algorithmic amplification: Social media algorithms can amplify false or misleading content to increase engagement. Social media companies use affirmation from users, not challenge, to power their business </a:t>
            </a:r>
            <a:r>
              <a:rPr lang="en-GB" dirty="0" err="1">
                <a:effectLst/>
                <a:latin typeface="Helvetica Neue" panose="02000503000000020004" pitchFamily="2" charset="0"/>
              </a:rPr>
              <a:t>modles</a:t>
            </a:r>
            <a:r>
              <a:rPr lang="en-GB" dirty="0">
                <a:effectLst/>
                <a:latin typeface="Helvetica Neue" panose="02000503000000020004" pitchFamily="2" charset="0"/>
              </a:rPr>
              <a:t>. - Social media companies implement AI/ML technologies on their big data to drive their persuasive and manipulative algorithms in order to retain users attention, and to increase the amount of time they spend on the platform. In essence, they’re using your data to provide content that conforms to your world views… </a:t>
            </a:r>
          </a:p>
          <a:p>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effectLst/>
                <a:latin typeface="Helvetica Neue" panose="02000503000000020004" pitchFamily="2" charset="0"/>
              </a:rPr>
              <a:t>Bots and trolls: Automated accounts and fake profiles can take false information and spread it to a wide audience. </a:t>
            </a:r>
          </a:p>
          <a:p>
            <a:endParaRPr lang="en-GB" dirty="0">
              <a:effectLst/>
              <a:latin typeface="Helvetica Neue" panose="02000503000000020004" pitchFamily="2" charset="0"/>
            </a:endParaRPr>
          </a:p>
          <a:p>
            <a:r>
              <a:rPr lang="en-GB" dirty="0">
                <a:effectLst/>
                <a:latin typeface="Helvetica Neue" panose="02000503000000020004" pitchFamily="2" charset="0"/>
              </a:rPr>
              <a:t>Echo chambers: Users are exposed only to information that confirms their existing beliefs and biases. Twitter, for example, has 350 million individual Truman Shows. Where users are living out their own experiences. </a:t>
            </a:r>
          </a:p>
          <a:p>
            <a:endParaRPr lang="en-GB" dirty="0"/>
          </a:p>
        </p:txBody>
      </p:sp>
      <p:sp>
        <p:nvSpPr>
          <p:cNvPr id="4" name="Slide Number Placeholder 3"/>
          <p:cNvSpPr>
            <a:spLocks noGrp="1"/>
          </p:cNvSpPr>
          <p:nvPr>
            <p:ph type="sldNum" sz="quarter" idx="5"/>
          </p:nvPr>
        </p:nvSpPr>
        <p:spPr/>
        <p:txBody>
          <a:bodyPr/>
          <a:lstStyle/>
          <a:p>
            <a:fld id="{F8C73A51-74E4-B94A-8650-E16687EA2FAB}" type="slidenum">
              <a:rPr lang="en-GB" smtClean="0"/>
              <a:t>4</a:t>
            </a:fld>
            <a:endParaRPr lang="en-GB"/>
          </a:p>
        </p:txBody>
      </p:sp>
    </p:spTree>
    <p:extLst>
      <p:ext uri="{BB962C8B-B14F-4D97-AF65-F5344CB8AC3E}">
        <p14:creationId xmlns:p14="http://schemas.microsoft.com/office/powerpoint/2010/main" val="2175641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Neue" panose="02000503000000020004" pitchFamily="2" charset="0"/>
              </a:rPr>
              <a:t>The spread of misinformation on social media raises several ethical issues related to data ethics, including:</a:t>
            </a:r>
          </a:p>
          <a:p>
            <a:r>
              <a:rPr lang="en-GB" dirty="0">
                <a:effectLst/>
                <a:latin typeface="Helvetica Neue" panose="02000503000000020004" pitchFamily="2" charset="0"/>
              </a:rPr>
              <a:t>Privacy and data protection: Social media companies have access to massive amounts of user data that can be used to spread misinformation. Which can raise concerns about privacy and data protection.</a:t>
            </a:r>
          </a:p>
          <a:p>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effectLst/>
                <a:latin typeface="Helvetica Neue" panose="02000503000000020004" pitchFamily="2" charset="0"/>
              </a:rPr>
              <a:t>Algorithmic transparency and accountability: Social media algorithms that amplify misinformation may lack transparency, and their decisions are not held to account through regulation or policy. Facebook, in 2018, implemented a new algorithmic feature which suggested similar groups to groups users were added to. For example, if I joined an Arsenal group, it would then suggest a football group focused on the premier league. A recent report has found that of all users on harmful groups (for example, groups spreading terrorism, QANPN), 64% of those users joined those groups as a result of the suggestion feature. </a:t>
            </a:r>
          </a:p>
          <a:p>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effectLst/>
                <a:latin typeface="Helvetica Neue" panose="02000503000000020004" pitchFamily="2" charset="0"/>
              </a:rPr>
              <a:t>The impact of misinformation: Misinformation can cause harm to individuals and society, and social media companies have a responsibility to minimize that harm through responsible data ethics practices. </a:t>
            </a:r>
          </a:p>
          <a:p>
            <a:endParaRPr lang="en-GB" dirty="0"/>
          </a:p>
        </p:txBody>
      </p:sp>
      <p:sp>
        <p:nvSpPr>
          <p:cNvPr id="4" name="Slide Number Placeholder 3"/>
          <p:cNvSpPr>
            <a:spLocks noGrp="1"/>
          </p:cNvSpPr>
          <p:nvPr>
            <p:ph type="sldNum" sz="quarter" idx="5"/>
          </p:nvPr>
        </p:nvSpPr>
        <p:spPr/>
        <p:txBody>
          <a:bodyPr/>
          <a:lstStyle/>
          <a:p>
            <a:fld id="{F8C73A51-74E4-B94A-8650-E16687EA2FAB}" type="slidenum">
              <a:rPr lang="en-GB" smtClean="0"/>
              <a:t>5</a:t>
            </a:fld>
            <a:endParaRPr lang="en-GB"/>
          </a:p>
        </p:txBody>
      </p:sp>
    </p:spTree>
    <p:extLst>
      <p:ext uri="{BB962C8B-B14F-4D97-AF65-F5344CB8AC3E}">
        <p14:creationId xmlns:p14="http://schemas.microsoft.com/office/powerpoint/2010/main" val="594532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Neue" panose="02000503000000020004" pitchFamily="2" charset="0"/>
              </a:rPr>
              <a:t>There are several solutions that can be implemented to tackle the spread of misinformation on social media from a data ethics perspective, such as:</a:t>
            </a:r>
          </a:p>
          <a:p>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effectLst/>
                <a:latin typeface="Helvetica Neue" panose="02000503000000020004" pitchFamily="2" charset="0"/>
              </a:rPr>
              <a:t>Privacy by design: Social media companies can design their platforms to protect user privacy and limit the use of data that can be used to spread misinformation.</a:t>
            </a:r>
          </a:p>
          <a:p>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effectLst/>
                <a:latin typeface="Helvetica Neue" panose="02000503000000020004" pitchFamily="2" charset="0"/>
              </a:rPr>
              <a:t>Algorithmic transparency and accountability: Social media algorithms can be made more transparent to prevent amplification of false or misleading content, and there should be accountability for the decisions made by these algorithms.</a:t>
            </a:r>
          </a:p>
          <a:p>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effectLst/>
                <a:latin typeface="Helvetica Neue" panose="02000503000000020004" pitchFamily="2" charset="0"/>
              </a:rPr>
              <a:t>Education and media literacy: Increasing media literacy can help users to identify and avoid false information.</a:t>
            </a:r>
          </a:p>
          <a:p>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effectLst/>
                <a:latin typeface="Helvetica Neue" panose="02000503000000020004" pitchFamily="2" charset="0"/>
              </a:rPr>
              <a:t>User reporting and moderation: whilst social media platforms have the ability for users to report harmful content, social media platforms should take an extra step to provide users with tools to report false information and moderate content.</a:t>
            </a:r>
          </a:p>
          <a:p>
            <a:endParaRPr lang="en-GB" dirty="0"/>
          </a:p>
        </p:txBody>
      </p:sp>
      <p:sp>
        <p:nvSpPr>
          <p:cNvPr id="4" name="Slide Number Placeholder 3"/>
          <p:cNvSpPr>
            <a:spLocks noGrp="1"/>
          </p:cNvSpPr>
          <p:nvPr>
            <p:ph type="sldNum" sz="quarter" idx="5"/>
          </p:nvPr>
        </p:nvSpPr>
        <p:spPr/>
        <p:txBody>
          <a:bodyPr/>
          <a:lstStyle/>
          <a:p>
            <a:fld id="{F8C73A51-74E4-B94A-8650-E16687EA2FAB}" type="slidenum">
              <a:rPr lang="en-GB" smtClean="0"/>
              <a:t>6</a:t>
            </a:fld>
            <a:endParaRPr lang="en-GB"/>
          </a:p>
        </p:txBody>
      </p:sp>
    </p:spTree>
    <p:extLst>
      <p:ext uri="{BB962C8B-B14F-4D97-AF65-F5344CB8AC3E}">
        <p14:creationId xmlns:p14="http://schemas.microsoft.com/office/powerpoint/2010/main" val="3236646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Helvetica Neue" panose="02000503000000020004" pitchFamily="2" charset="0"/>
              </a:rPr>
              <a:t>In conclusion, the spread of misinformation on social media is a complex issue that requires a multifaceted approach to tackle from a data ethics perspective. Social media companies, governments, regulators, and users all have a role to play in addressing this issue. By implementing solutions such as privacy by design, algorithmic transparency and accountability, education, and user reporting, we can reduce the impact of misinformation and promote a more informed society that values data ethics.</a:t>
            </a:r>
          </a:p>
          <a:p>
            <a:endParaRPr lang="en-GB" dirty="0"/>
          </a:p>
        </p:txBody>
      </p:sp>
      <p:sp>
        <p:nvSpPr>
          <p:cNvPr id="4" name="Slide Number Placeholder 3"/>
          <p:cNvSpPr>
            <a:spLocks noGrp="1"/>
          </p:cNvSpPr>
          <p:nvPr>
            <p:ph type="sldNum" sz="quarter" idx="5"/>
          </p:nvPr>
        </p:nvSpPr>
        <p:spPr/>
        <p:txBody>
          <a:bodyPr/>
          <a:lstStyle/>
          <a:p>
            <a:fld id="{F8C73A51-74E4-B94A-8650-E16687EA2FAB}" type="slidenum">
              <a:rPr lang="en-GB" smtClean="0"/>
              <a:t>7</a:t>
            </a:fld>
            <a:endParaRPr lang="en-GB"/>
          </a:p>
        </p:txBody>
      </p:sp>
    </p:spTree>
    <p:extLst>
      <p:ext uri="{BB962C8B-B14F-4D97-AF65-F5344CB8AC3E}">
        <p14:creationId xmlns:p14="http://schemas.microsoft.com/office/powerpoint/2010/main" val="2951469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EAF0-694B-5EC9-A4C1-1F37477EFB2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8E5F1620-DFD4-2B78-45BD-ADB2FD01D8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08BDBB5E-0BBD-4D9D-DFA5-E9B570994B69}"/>
              </a:ext>
            </a:extLst>
          </p:cNvPr>
          <p:cNvSpPr>
            <a:spLocks noGrp="1"/>
          </p:cNvSpPr>
          <p:nvPr>
            <p:ph type="dt" sz="half" idx="10"/>
          </p:nvPr>
        </p:nvSpPr>
        <p:spPr/>
        <p:txBody>
          <a:bodyPr/>
          <a:lstStyle/>
          <a:p>
            <a:fld id="{4FDB0321-BCA4-734A-9B8E-FB03908218BE}" type="datetimeFigureOut">
              <a:rPr lang="en-GB" smtClean="0"/>
              <a:t>06/04/2023</a:t>
            </a:fld>
            <a:endParaRPr lang="en-GB"/>
          </a:p>
        </p:txBody>
      </p:sp>
      <p:sp>
        <p:nvSpPr>
          <p:cNvPr id="5" name="Footer Placeholder 4">
            <a:extLst>
              <a:ext uri="{FF2B5EF4-FFF2-40B4-BE49-F238E27FC236}">
                <a16:creationId xmlns:a16="http://schemas.microsoft.com/office/drawing/2014/main" id="{00953661-AC47-E1F2-238A-C3007BE3D03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CDB81B-A17E-31DF-8E09-90B28A363666}"/>
              </a:ext>
            </a:extLst>
          </p:cNvPr>
          <p:cNvSpPr>
            <a:spLocks noGrp="1"/>
          </p:cNvSpPr>
          <p:nvPr>
            <p:ph type="sldNum" sz="quarter" idx="12"/>
          </p:nvPr>
        </p:nvSpPr>
        <p:spPr/>
        <p:txBody>
          <a:bodyPr/>
          <a:lstStyle/>
          <a:p>
            <a:fld id="{44BCB4FC-5F26-5240-A8D0-A41E348429DE}" type="slidenum">
              <a:rPr lang="en-GB" smtClean="0"/>
              <a:t>‹#›</a:t>
            </a:fld>
            <a:endParaRPr lang="en-GB"/>
          </a:p>
        </p:txBody>
      </p:sp>
    </p:spTree>
    <p:extLst>
      <p:ext uri="{BB962C8B-B14F-4D97-AF65-F5344CB8AC3E}">
        <p14:creationId xmlns:p14="http://schemas.microsoft.com/office/powerpoint/2010/main" val="2100125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9BACA-53D7-C50A-9CA9-868817D495F2}"/>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E326C47D-B2B8-9610-E0ED-948EDA4DB27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24257B4-28CC-01C9-2D87-9A95DAAA0789}"/>
              </a:ext>
            </a:extLst>
          </p:cNvPr>
          <p:cNvSpPr>
            <a:spLocks noGrp="1"/>
          </p:cNvSpPr>
          <p:nvPr>
            <p:ph type="dt" sz="half" idx="10"/>
          </p:nvPr>
        </p:nvSpPr>
        <p:spPr/>
        <p:txBody>
          <a:bodyPr/>
          <a:lstStyle/>
          <a:p>
            <a:fld id="{4FDB0321-BCA4-734A-9B8E-FB03908218BE}" type="datetimeFigureOut">
              <a:rPr lang="en-GB" smtClean="0"/>
              <a:t>06/04/2023</a:t>
            </a:fld>
            <a:endParaRPr lang="en-GB"/>
          </a:p>
        </p:txBody>
      </p:sp>
      <p:sp>
        <p:nvSpPr>
          <p:cNvPr id="5" name="Footer Placeholder 4">
            <a:extLst>
              <a:ext uri="{FF2B5EF4-FFF2-40B4-BE49-F238E27FC236}">
                <a16:creationId xmlns:a16="http://schemas.microsoft.com/office/drawing/2014/main" id="{2E37A223-3AAB-66FD-6CD0-E58A4B0909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115752-110F-0D39-A46E-A0A9B10EAD88}"/>
              </a:ext>
            </a:extLst>
          </p:cNvPr>
          <p:cNvSpPr>
            <a:spLocks noGrp="1"/>
          </p:cNvSpPr>
          <p:nvPr>
            <p:ph type="sldNum" sz="quarter" idx="12"/>
          </p:nvPr>
        </p:nvSpPr>
        <p:spPr/>
        <p:txBody>
          <a:bodyPr/>
          <a:lstStyle/>
          <a:p>
            <a:fld id="{44BCB4FC-5F26-5240-A8D0-A41E348429DE}" type="slidenum">
              <a:rPr lang="en-GB" smtClean="0"/>
              <a:t>‹#›</a:t>
            </a:fld>
            <a:endParaRPr lang="en-GB"/>
          </a:p>
        </p:txBody>
      </p:sp>
    </p:spTree>
    <p:extLst>
      <p:ext uri="{BB962C8B-B14F-4D97-AF65-F5344CB8AC3E}">
        <p14:creationId xmlns:p14="http://schemas.microsoft.com/office/powerpoint/2010/main" val="271569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4EAA2F-A0F3-8DB8-20E2-0A813F6A84CD}"/>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84AB6151-8895-B994-9473-ABCBCE35E7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3022CA4-55E2-7439-A90C-9A452817BEDF}"/>
              </a:ext>
            </a:extLst>
          </p:cNvPr>
          <p:cNvSpPr>
            <a:spLocks noGrp="1"/>
          </p:cNvSpPr>
          <p:nvPr>
            <p:ph type="dt" sz="half" idx="10"/>
          </p:nvPr>
        </p:nvSpPr>
        <p:spPr/>
        <p:txBody>
          <a:bodyPr/>
          <a:lstStyle/>
          <a:p>
            <a:fld id="{4FDB0321-BCA4-734A-9B8E-FB03908218BE}" type="datetimeFigureOut">
              <a:rPr lang="en-GB" smtClean="0"/>
              <a:t>06/04/2023</a:t>
            </a:fld>
            <a:endParaRPr lang="en-GB"/>
          </a:p>
        </p:txBody>
      </p:sp>
      <p:sp>
        <p:nvSpPr>
          <p:cNvPr id="5" name="Footer Placeholder 4">
            <a:extLst>
              <a:ext uri="{FF2B5EF4-FFF2-40B4-BE49-F238E27FC236}">
                <a16:creationId xmlns:a16="http://schemas.microsoft.com/office/drawing/2014/main" id="{8415F3EA-AB3D-B46B-019A-3E818729A64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85BB96C-B11D-97C8-3F1F-CE80438190F4}"/>
              </a:ext>
            </a:extLst>
          </p:cNvPr>
          <p:cNvSpPr>
            <a:spLocks noGrp="1"/>
          </p:cNvSpPr>
          <p:nvPr>
            <p:ph type="sldNum" sz="quarter" idx="12"/>
          </p:nvPr>
        </p:nvSpPr>
        <p:spPr/>
        <p:txBody>
          <a:bodyPr/>
          <a:lstStyle/>
          <a:p>
            <a:fld id="{44BCB4FC-5F26-5240-A8D0-A41E348429DE}" type="slidenum">
              <a:rPr lang="en-GB" smtClean="0"/>
              <a:t>‹#›</a:t>
            </a:fld>
            <a:endParaRPr lang="en-GB"/>
          </a:p>
        </p:txBody>
      </p:sp>
    </p:spTree>
    <p:extLst>
      <p:ext uri="{BB962C8B-B14F-4D97-AF65-F5344CB8AC3E}">
        <p14:creationId xmlns:p14="http://schemas.microsoft.com/office/powerpoint/2010/main" val="3214183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28AE3-461D-625C-1B09-F59864ABC52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BD56A461-C372-900E-ABC5-BAC7D119620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EA05753-FC1F-9BD1-5BAC-313B958912CD}"/>
              </a:ext>
            </a:extLst>
          </p:cNvPr>
          <p:cNvSpPr>
            <a:spLocks noGrp="1"/>
          </p:cNvSpPr>
          <p:nvPr>
            <p:ph type="dt" sz="half" idx="10"/>
          </p:nvPr>
        </p:nvSpPr>
        <p:spPr/>
        <p:txBody>
          <a:bodyPr/>
          <a:lstStyle/>
          <a:p>
            <a:fld id="{4FDB0321-BCA4-734A-9B8E-FB03908218BE}" type="datetimeFigureOut">
              <a:rPr lang="en-GB" smtClean="0"/>
              <a:t>06/04/2023</a:t>
            </a:fld>
            <a:endParaRPr lang="en-GB"/>
          </a:p>
        </p:txBody>
      </p:sp>
      <p:sp>
        <p:nvSpPr>
          <p:cNvPr id="5" name="Footer Placeholder 4">
            <a:extLst>
              <a:ext uri="{FF2B5EF4-FFF2-40B4-BE49-F238E27FC236}">
                <a16:creationId xmlns:a16="http://schemas.microsoft.com/office/drawing/2014/main" id="{EF5C9AE2-5A1C-6AC5-EE38-ECC7681161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DE2652D-8E06-3E71-E5DA-6C104C20B425}"/>
              </a:ext>
            </a:extLst>
          </p:cNvPr>
          <p:cNvSpPr>
            <a:spLocks noGrp="1"/>
          </p:cNvSpPr>
          <p:nvPr>
            <p:ph type="sldNum" sz="quarter" idx="12"/>
          </p:nvPr>
        </p:nvSpPr>
        <p:spPr/>
        <p:txBody>
          <a:bodyPr/>
          <a:lstStyle/>
          <a:p>
            <a:fld id="{44BCB4FC-5F26-5240-A8D0-A41E348429DE}" type="slidenum">
              <a:rPr lang="en-GB" smtClean="0"/>
              <a:t>‹#›</a:t>
            </a:fld>
            <a:endParaRPr lang="en-GB"/>
          </a:p>
        </p:txBody>
      </p:sp>
    </p:spTree>
    <p:extLst>
      <p:ext uri="{BB962C8B-B14F-4D97-AF65-F5344CB8AC3E}">
        <p14:creationId xmlns:p14="http://schemas.microsoft.com/office/powerpoint/2010/main" val="1847635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144DE-D164-A527-92D1-7D76D1251F0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55098966-6AB1-1965-4A24-98D5777683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262097A-9BD8-EA94-CF5E-7B40832905CA}"/>
              </a:ext>
            </a:extLst>
          </p:cNvPr>
          <p:cNvSpPr>
            <a:spLocks noGrp="1"/>
          </p:cNvSpPr>
          <p:nvPr>
            <p:ph type="dt" sz="half" idx="10"/>
          </p:nvPr>
        </p:nvSpPr>
        <p:spPr/>
        <p:txBody>
          <a:bodyPr/>
          <a:lstStyle/>
          <a:p>
            <a:fld id="{4FDB0321-BCA4-734A-9B8E-FB03908218BE}" type="datetimeFigureOut">
              <a:rPr lang="en-GB" smtClean="0"/>
              <a:t>06/04/2023</a:t>
            </a:fld>
            <a:endParaRPr lang="en-GB"/>
          </a:p>
        </p:txBody>
      </p:sp>
      <p:sp>
        <p:nvSpPr>
          <p:cNvPr id="5" name="Footer Placeholder 4">
            <a:extLst>
              <a:ext uri="{FF2B5EF4-FFF2-40B4-BE49-F238E27FC236}">
                <a16:creationId xmlns:a16="http://schemas.microsoft.com/office/drawing/2014/main" id="{42A58E47-8326-4A57-160B-28CFED3171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834903-5F06-A7BA-5EA2-6932D44818F5}"/>
              </a:ext>
            </a:extLst>
          </p:cNvPr>
          <p:cNvSpPr>
            <a:spLocks noGrp="1"/>
          </p:cNvSpPr>
          <p:nvPr>
            <p:ph type="sldNum" sz="quarter" idx="12"/>
          </p:nvPr>
        </p:nvSpPr>
        <p:spPr/>
        <p:txBody>
          <a:bodyPr/>
          <a:lstStyle/>
          <a:p>
            <a:fld id="{44BCB4FC-5F26-5240-A8D0-A41E348429DE}" type="slidenum">
              <a:rPr lang="en-GB" smtClean="0"/>
              <a:t>‹#›</a:t>
            </a:fld>
            <a:endParaRPr lang="en-GB"/>
          </a:p>
        </p:txBody>
      </p:sp>
    </p:spTree>
    <p:extLst>
      <p:ext uri="{BB962C8B-B14F-4D97-AF65-F5344CB8AC3E}">
        <p14:creationId xmlns:p14="http://schemas.microsoft.com/office/powerpoint/2010/main" val="1523667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2EDA6-929B-286A-A880-AB2D4FBF09C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99C67DB5-3D2E-2A68-8316-738230A2A76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1DB76F0F-0810-AB08-CC86-672E090525D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7EF368D1-EC8E-134B-DA5E-0CB9557D505F}"/>
              </a:ext>
            </a:extLst>
          </p:cNvPr>
          <p:cNvSpPr>
            <a:spLocks noGrp="1"/>
          </p:cNvSpPr>
          <p:nvPr>
            <p:ph type="dt" sz="half" idx="10"/>
          </p:nvPr>
        </p:nvSpPr>
        <p:spPr/>
        <p:txBody>
          <a:bodyPr/>
          <a:lstStyle/>
          <a:p>
            <a:fld id="{4FDB0321-BCA4-734A-9B8E-FB03908218BE}" type="datetimeFigureOut">
              <a:rPr lang="en-GB" smtClean="0"/>
              <a:t>06/04/2023</a:t>
            </a:fld>
            <a:endParaRPr lang="en-GB"/>
          </a:p>
        </p:txBody>
      </p:sp>
      <p:sp>
        <p:nvSpPr>
          <p:cNvPr id="6" name="Footer Placeholder 5">
            <a:extLst>
              <a:ext uri="{FF2B5EF4-FFF2-40B4-BE49-F238E27FC236}">
                <a16:creationId xmlns:a16="http://schemas.microsoft.com/office/drawing/2014/main" id="{4F052A3A-6DD1-8733-D497-8F25AB146FC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402DD25-7BAD-FFC6-C6E7-F028949E2A92}"/>
              </a:ext>
            </a:extLst>
          </p:cNvPr>
          <p:cNvSpPr>
            <a:spLocks noGrp="1"/>
          </p:cNvSpPr>
          <p:nvPr>
            <p:ph type="sldNum" sz="quarter" idx="12"/>
          </p:nvPr>
        </p:nvSpPr>
        <p:spPr/>
        <p:txBody>
          <a:bodyPr/>
          <a:lstStyle/>
          <a:p>
            <a:fld id="{44BCB4FC-5F26-5240-A8D0-A41E348429DE}" type="slidenum">
              <a:rPr lang="en-GB" smtClean="0"/>
              <a:t>‹#›</a:t>
            </a:fld>
            <a:endParaRPr lang="en-GB"/>
          </a:p>
        </p:txBody>
      </p:sp>
    </p:spTree>
    <p:extLst>
      <p:ext uri="{BB962C8B-B14F-4D97-AF65-F5344CB8AC3E}">
        <p14:creationId xmlns:p14="http://schemas.microsoft.com/office/powerpoint/2010/main" val="2206139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D6AF-C4FD-82D7-3FCF-F9359BBCCA7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E619151A-FD30-E636-4208-AE537D9049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FB3C1BA-8CC0-BC60-A984-D1816EBF743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A8618834-EC3A-85AA-BE76-030DC94862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28C47AA-92FD-770D-9343-03118E3B4DA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34A80722-76BD-E7D9-017B-AF634F22BA6E}"/>
              </a:ext>
            </a:extLst>
          </p:cNvPr>
          <p:cNvSpPr>
            <a:spLocks noGrp="1"/>
          </p:cNvSpPr>
          <p:nvPr>
            <p:ph type="dt" sz="half" idx="10"/>
          </p:nvPr>
        </p:nvSpPr>
        <p:spPr/>
        <p:txBody>
          <a:bodyPr/>
          <a:lstStyle/>
          <a:p>
            <a:fld id="{4FDB0321-BCA4-734A-9B8E-FB03908218BE}" type="datetimeFigureOut">
              <a:rPr lang="en-GB" smtClean="0"/>
              <a:t>06/04/2023</a:t>
            </a:fld>
            <a:endParaRPr lang="en-GB"/>
          </a:p>
        </p:txBody>
      </p:sp>
      <p:sp>
        <p:nvSpPr>
          <p:cNvPr id="8" name="Footer Placeholder 7">
            <a:extLst>
              <a:ext uri="{FF2B5EF4-FFF2-40B4-BE49-F238E27FC236}">
                <a16:creationId xmlns:a16="http://schemas.microsoft.com/office/drawing/2014/main" id="{31373462-594F-481D-F0B7-6F909A6E426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307E6D1-6205-B53D-3D86-510A6C358BE9}"/>
              </a:ext>
            </a:extLst>
          </p:cNvPr>
          <p:cNvSpPr>
            <a:spLocks noGrp="1"/>
          </p:cNvSpPr>
          <p:nvPr>
            <p:ph type="sldNum" sz="quarter" idx="12"/>
          </p:nvPr>
        </p:nvSpPr>
        <p:spPr/>
        <p:txBody>
          <a:bodyPr/>
          <a:lstStyle/>
          <a:p>
            <a:fld id="{44BCB4FC-5F26-5240-A8D0-A41E348429DE}" type="slidenum">
              <a:rPr lang="en-GB" smtClean="0"/>
              <a:t>‹#›</a:t>
            </a:fld>
            <a:endParaRPr lang="en-GB"/>
          </a:p>
        </p:txBody>
      </p:sp>
    </p:spTree>
    <p:extLst>
      <p:ext uri="{BB962C8B-B14F-4D97-AF65-F5344CB8AC3E}">
        <p14:creationId xmlns:p14="http://schemas.microsoft.com/office/powerpoint/2010/main" val="38854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8568B-AF88-2925-CA3D-260362AAB957}"/>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444C7207-1A55-A4D5-1D95-5E56DFACA388}"/>
              </a:ext>
            </a:extLst>
          </p:cNvPr>
          <p:cNvSpPr>
            <a:spLocks noGrp="1"/>
          </p:cNvSpPr>
          <p:nvPr>
            <p:ph type="dt" sz="half" idx="10"/>
          </p:nvPr>
        </p:nvSpPr>
        <p:spPr/>
        <p:txBody>
          <a:bodyPr/>
          <a:lstStyle/>
          <a:p>
            <a:fld id="{4FDB0321-BCA4-734A-9B8E-FB03908218BE}" type="datetimeFigureOut">
              <a:rPr lang="en-GB" smtClean="0"/>
              <a:t>06/04/2023</a:t>
            </a:fld>
            <a:endParaRPr lang="en-GB"/>
          </a:p>
        </p:txBody>
      </p:sp>
      <p:sp>
        <p:nvSpPr>
          <p:cNvPr id="4" name="Footer Placeholder 3">
            <a:extLst>
              <a:ext uri="{FF2B5EF4-FFF2-40B4-BE49-F238E27FC236}">
                <a16:creationId xmlns:a16="http://schemas.microsoft.com/office/drawing/2014/main" id="{3A3B89F5-8AD3-58C3-3355-CDC360300C2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2CD7624-617A-AA49-5D7A-5B8B43325409}"/>
              </a:ext>
            </a:extLst>
          </p:cNvPr>
          <p:cNvSpPr>
            <a:spLocks noGrp="1"/>
          </p:cNvSpPr>
          <p:nvPr>
            <p:ph type="sldNum" sz="quarter" idx="12"/>
          </p:nvPr>
        </p:nvSpPr>
        <p:spPr/>
        <p:txBody>
          <a:bodyPr/>
          <a:lstStyle/>
          <a:p>
            <a:fld id="{44BCB4FC-5F26-5240-A8D0-A41E348429DE}" type="slidenum">
              <a:rPr lang="en-GB" smtClean="0"/>
              <a:t>‹#›</a:t>
            </a:fld>
            <a:endParaRPr lang="en-GB"/>
          </a:p>
        </p:txBody>
      </p:sp>
    </p:spTree>
    <p:extLst>
      <p:ext uri="{BB962C8B-B14F-4D97-AF65-F5344CB8AC3E}">
        <p14:creationId xmlns:p14="http://schemas.microsoft.com/office/powerpoint/2010/main" val="2780237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9183E6-FCD8-EA28-3A60-B51D1DB77676}"/>
              </a:ext>
            </a:extLst>
          </p:cNvPr>
          <p:cNvSpPr>
            <a:spLocks noGrp="1"/>
          </p:cNvSpPr>
          <p:nvPr>
            <p:ph type="dt" sz="half" idx="10"/>
          </p:nvPr>
        </p:nvSpPr>
        <p:spPr/>
        <p:txBody>
          <a:bodyPr/>
          <a:lstStyle/>
          <a:p>
            <a:fld id="{4FDB0321-BCA4-734A-9B8E-FB03908218BE}" type="datetimeFigureOut">
              <a:rPr lang="en-GB" smtClean="0"/>
              <a:t>06/04/2023</a:t>
            </a:fld>
            <a:endParaRPr lang="en-GB"/>
          </a:p>
        </p:txBody>
      </p:sp>
      <p:sp>
        <p:nvSpPr>
          <p:cNvPr id="3" name="Footer Placeholder 2">
            <a:extLst>
              <a:ext uri="{FF2B5EF4-FFF2-40B4-BE49-F238E27FC236}">
                <a16:creationId xmlns:a16="http://schemas.microsoft.com/office/drawing/2014/main" id="{DB9F89CB-D39D-1D04-B29F-5149CD9F087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CAB684A-DBA0-3090-7FB2-83027A3189F7}"/>
              </a:ext>
            </a:extLst>
          </p:cNvPr>
          <p:cNvSpPr>
            <a:spLocks noGrp="1"/>
          </p:cNvSpPr>
          <p:nvPr>
            <p:ph type="sldNum" sz="quarter" idx="12"/>
          </p:nvPr>
        </p:nvSpPr>
        <p:spPr/>
        <p:txBody>
          <a:bodyPr/>
          <a:lstStyle/>
          <a:p>
            <a:fld id="{44BCB4FC-5F26-5240-A8D0-A41E348429DE}" type="slidenum">
              <a:rPr lang="en-GB" smtClean="0"/>
              <a:t>‹#›</a:t>
            </a:fld>
            <a:endParaRPr lang="en-GB"/>
          </a:p>
        </p:txBody>
      </p:sp>
    </p:spTree>
    <p:extLst>
      <p:ext uri="{BB962C8B-B14F-4D97-AF65-F5344CB8AC3E}">
        <p14:creationId xmlns:p14="http://schemas.microsoft.com/office/powerpoint/2010/main" val="3619826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6A656-A2C3-95DB-3D4F-9D3C7980CBA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B702876-D173-3BB7-68ED-B2D2B3CE37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40CAD041-077E-8D41-392A-4BA47845A2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DF08CB9-9E02-CFAB-71E7-D51823731051}"/>
              </a:ext>
            </a:extLst>
          </p:cNvPr>
          <p:cNvSpPr>
            <a:spLocks noGrp="1"/>
          </p:cNvSpPr>
          <p:nvPr>
            <p:ph type="dt" sz="half" idx="10"/>
          </p:nvPr>
        </p:nvSpPr>
        <p:spPr/>
        <p:txBody>
          <a:bodyPr/>
          <a:lstStyle/>
          <a:p>
            <a:fld id="{4FDB0321-BCA4-734A-9B8E-FB03908218BE}" type="datetimeFigureOut">
              <a:rPr lang="en-GB" smtClean="0"/>
              <a:t>06/04/2023</a:t>
            </a:fld>
            <a:endParaRPr lang="en-GB"/>
          </a:p>
        </p:txBody>
      </p:sp>
      <p:sp>
        <p:nvSpPr>
          <p:cNvPr id="6" name="Footer Placeholder 5">
            <a:extLst>
              <a:ext uri="{FF2B5EF4-FFF2-40B4-BE49-F238E27FC236}">
                <a16:creationId xmlns:a16="http://schemas.microsoft.com/office/drawing/2014/main" id="{B1CDBA1B-7930-EBB2-3BE5-DC9DB03C29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5310EC7-22FD-44BA-236B-A4B5C13E11C3}"/>
              </a:ext>
            </a:extLst>
          </p:cNvPr>
          <p:cNvSpPr>
            <a:spLocks noGrp="1"/>
          </p:cNvSpPr>
          <p:nvPr>
            <p:ph type="sldNum" sz="quarter" idx="12"/>
          </p:nvPr>
        </p:nvSpPr>
        <p:spPr/>
        <p:txBody>
          <a:bodyPr/>
          <a:lstStyle/>
          <a:p>
            <a:fld id="{44BCB4FC-5F26-5240-A8D0-A41E348429DE}" type="slidenum">
              <a:rPr lang="en-GB" smtClean="0"/>
              <a:t>‹#›</a:t>
            </a:fld>
            <a:endParaRPr lang="en-GB"/>
          </a:p>
        </p:txBody>
      </p:sp>
    </p:spTree>
    <p:extLst>
      <p:ext uri="{BB962C8B-B14F-4D97-AF65-F5344CB8AC3E}">
        <p14:creationId xmlns:p14="http://schemas.microsoft.com/office/powerpoint/2010/main" val="738319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E7C1D-CA29-9944-9839-9A6F7105CB6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1EB296B4-73E9-C630-0D8C-0A056CBFDF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76B5692-9E5C-224A-3352-DB7763770B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6CFA7A4-4CEC-A069-3157-C5160B0BE8E4}"/>
              </a:ext>
            </a:extLst>
          </p:cNvPr>
          <p:cNvSpPr>
            <a:spLocks noGrp="1"/>
          </p:cNvSpPr>
          <p:nvPr>
            <p:ph type="dt" sz="half" idx="10"/>
          </p:nvPr>
        </p:nvSpPr>
        <p:spPr/>
        <p:txBody>
          <a:bodyPr/>
          <a:lstStyle/>
          <a:p>
            <a:fld id="{4FDB0321-BCA4-734A-9B8E-FB03908218BE}" type="datetimeFigureOut">
              <a:rPr lang="en-GB" smtClean="0"/>
              <a:t>06/04/2023</a:t>
            </a:fld>
            <a:endParaRPr lang="en-GB"/>
          </a:p>
        </p:txBody>
      </p:sp>
      <p:sp>
        <p:nvSpPr>
          <p:cNvPr id="6" name="Footer Placeholder 5">
            <a:extLst>
              <a:ext uri="{FF2B5EF4-FFF2-40B4-BE49-F238E27FC236}">
                <a16:creationId xmlns:a16="http://schemas.microsoft.com/office/drawing/2014/main" id="{E0EAD726-112C-E791-6CAD-43984031857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25BBC20-2472-107F-6B4D-7FB2998E03EA}"/>
              </a:ext>
            </a:extLst>
          </p:cNvPr>
          <p:cNvSpPr>
            <a:spLocks noGrp="1"/>
          </p:cNvSpPr>
          <p:nvPr>
            <p:ph type="sldNum" sz="quarter" idx="12"/>
          </p:nvPr>
        </p:nvSpPr>
        <p:spPr/>
        <p:txBody>
          <a:bodyPr/>
          <a:lstStyle/>
          <a:p>
            <a:fld id="{44BCB4FC-5F26-5240-A8D0-A41E348429DE}" type="slidenum">
              <a:rPr lang="en-GB" smtClean="0"/>
              <a:t>‹#›</a:t>
            </a:fld>
            <a:endParaRPr lang="en-GB"/>
          </a:p>
        </p:txBody>
      </p:sp>
    </p:spTree>
    <p:extLst>
      <p:ext uri="{BB962C8B-B14F-4D97-AF65-F5344CB8AC3E}">
        <p14:creationId xmlns:p14="http://schemas.microsoft.com/office/powerpoint/2010/main" val="1062824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02657C-4D60-2157-5C07-A59947005D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CA482ADE-5473-884D-1CF7-27D1FD7CCC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EBC8675-FD84-9CAB-7C68-936BBF44EE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DB0321-BCA4-734A-9B8E-FB03908218BE}" type="datetimeFigureOut">
              <a:rPr lang="en-GB" smtClean="0"/>
              <a:t>06/04/2023</a:t>
            </a:fld>
            <a:endParaRPr lang="en-GB"/>
          </a:p>
        </p:txBody>
      </p:sp>
      <p:sp>
        <p:nvSpPr>
          <p:cNvPr id="5" name="Footer Placeholder 4">
            <a:extLst>
              <a:ext uri="{FF2B5EF4-FFF2-40B4-BE49-F238E27FC236}">
                <a16:creationId xmlns:a16="http://schemas.microsoft.com/office/drawing/2014/main" id="{1F894324-CB87-18C9-4570-9A62660440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44F8734-60B5-6D54-E083-AEEF5D6599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BCB4FC-5F26-5240-A8D0-A41E348429DE}" type="slidenum">
              <a:rPr lang="en-GB" smtClean="0"/>
              <a:t>‹#›</a:t>
            </a:fld>
            <a:endParaRPr lang="en-GB"/>
          </a:p>
        </p:txBody>
      </p:sp>
    </p:spTree>
    <p:extLst>
      <p:ext uri="{BB962C8B-B14F-4D97-AF65-F5344CB8AC3E}">
        <p14:creationId xmlns:p14="http://schemas.microsoft.com/office/powerpoint/2010/main" val="24462041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Icon Of People Connecting">
            <a:extLst>
              <a:ext uri="{FF2B5EF4-FFF2-40B4-BE49-F238E27FC236}">
                <a16:creationId xmlns:a16="http://schemas.microsoft.com/office/drawing/2014/main" id="{40D97543-5EDD-AC7C-38C8-981F6DC58A9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C4BF28-E5B0-3BC7-BE25-32818C03FF22}"/>
              </a:ext>
            </a:extLst>
          </p:cNvPr>
          <p:cNvSpPr>
            <a:spLocks noGrp="1"/>
          </p:cNvSpPr>
          <p:nvPr>
            <p:ph type="ctrTitle"/>
          </p:nvPr>
        </p:nvSpPr>
        <p:spPr>
          <a:xfrm>
            <a:off x="2226425" y="1636399"/>
            <a:ext cx="7805651" cy="2663687"/>
          </a:xfrm>
          <a:effectLst>
            <a:outerShdw blurRad="50800" dist="38100" dir="2700000" algn="tl" rotWithShape="0">
              <a:prstClr val="black">
                <a:alpha val="40000"/>
              </a:prstClr>
            </a:outerShdw>
          </a:effectLst>
        </p:spPr>
        <p:txBody>
          <a:bodyPr>
            <a:normAutofit/>
          </a:bodyPr>
          <a:lstStyle/>
          <a:p>
            <a:r>
              <a:rPr lang="en-GB" sz="3600" b="1" dirty="0">
                <a:latin typeface="Helvetica Neue" panose="02000503000000020004" pitchFamily="2" charset="0"/>
              </a:rPr>
              <a:t>B</a:t>
            </a:r>
            <a:r>
              <a:rPr lang="en-GB" sz="3600" b="1" dirty="0">
                <a:effectLst/>
                <a:latin typeface="Helvetica Neue" panose="02000503000000020004" pitchFamily="2" charset="0"/>
              </a:rPr>
              <a:t>eyond Fake News: Exploring the Ethics of Misinformation on Social Media</a:t>
            </a:r>
            <a:endParaRPr lang="en-GB" sz="3600" dirty="0">
              <a:effectLst/>
              <a:latin typeface="Helvetica Neue" panose="02000503000000020004" pitchFamily="2" charset="0"/>
            </a:endParaRPr>
          </a:p>
        </p:txBody>
      </p:sp>
      <p:sp>
        <p:nvSpPr>
          <p:cNvPr id="3" name="Subtitle 2">
            <a:extLst>
              <a:ext uri="{FF2B5EF4-FFF2-40B4-BE49-F238E27FC236}">
                <a16:creationId xmlns:a16="http://schemas.microsoft.com/office/drawing/2014/main" id="{1F830F43-8210-1D12-EFA3-3D6E26DDA78F}"/>
              </a:ext>
            </a:extLst>
          </p:cNvPr>
          <p:cNvSpPr>
            <a:spLocks noGrp="1"/>
          </p:cNvSpPr>
          <p:nvPr>
            <p:ph type="subTitle" idx="1"/>
          </p:nvPr>
        </p:nvSpPr>
        <p:spPr>
          <a:xfrm>
            <a:off x="1414845" y="4442547"/>
            <a:ext cx="10058400" cy="1282707"/>
          </a:xfrm>
          <a:effectLst>
            <a:outerShdw blurRad="50800" dist="38100" dir="2700000" algn="tl" rotWithShape="0">
              <a:prstClr val="black">
                <a:alpha val="40000"/>
              </a:prstClr>
            </a:outerShdw>
          </a:effectLst>
        </p:spPr>
        <p:txBody>
          <a:bodyPr>
            <a:normAutofit/>
          </a:bodyPr>
          <a:lstStyle/>
          <a:p>
            <a:endParaRPr lang="en-GB" dirty="0">
              <a:solidFill>
                <a:srgbClr val="FFFFFF"/>
              </a:solidFill>
            </a:endParaRPr>
          </a:p>
        </p:txBody>
      </p:sp>
    </p:spTree>
    <p:extLst>
      <p:ext uri="{BB962C8B-B14F-4D97-AF65-F5344CB8AC3E}">
        <p14:creationId xmlns:p14="http://schemas.microsoft.com/office/powerpoint/2010/main" val="413998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B697E-82B2-9421-7F6C-C2AC3F92A5AD}"/>
              </a:ext>
            </a:extLst>
          </p:cNvPr>
          <p:cNvSpPr>
            <a:spLocks noGrp="1"/>
          </p:cNvSpPr>
          <p:nvPr>
            <p:ph type="title"/>
          </p:nvPr>
        </p:nvSpPr>
        <p:spPr>
          <a:xfrm>
            <a:off x="1171074" y="1396686"/>
            <a:ext cx="3240506" cy="4064628"/>
          </a:xfrm>
        </p:spPr>
        <p:txBody>
          <a:bodyPr>
            <a:normAutofit/>
          </a:bodyPr>
          <a:lstStyle/>
          <a:p>
            <a:r>
              <a:rPr lang="en-GB" b="0" i="0" u="none" strike="noStrike">
                <a:solidFill>
                  <a:srgbClr val="FFFFFF"/>
                </a:solidFill>
                <a:effectLst/>
                <a:latin typeface="Söhne"/>
              </a:rPr>
              <a:t>Introduction</a:t>
            </a:r>
            <a:endParaRPr lang="en-GB">
              <a:solidFill>
                <a:srgbClr val="FFFFFF"/>
              </a:solidFill>
            </a:endParaRP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0D185F2-116D-513E-4B81-BAE11DD4C642}"/>
              </a:ext>
            </a:extLst>
          </p:cNvPr>
          <p:cNvSpPr>
            <a:spLocks noGrp="1"/>
          </p:cNvSpPr>
          <p:nvPr>
            <p:ph idx="1"/>
          </p:nvPr>
        </p:nvSpPr>
        <p:spPr>
          <a:xfrm>
            <a:off x="5370153" y="1526033"/>
            <a:ext cx="5536397" cy="3935281"/>
          </a:xfrm>
        </p:spPr>
        <p:txBody>
          <a:bodyPr>
            <a:normAutofit/>
          </a:bodyPr>
          <a:lstStyle/>
          <a:p>
            <a:pPr>
              <a:buFont typeface="Arial" panose="020B0604020202020204" pitchFamily="34" charset="0"/>
              <a:buChar char="•"/>
            </a:pPr>
            <a:r>
              <a:rPr lang="en-GB" b="0" i="0" u="none" strike="noStrike" dirty="0">
                <a:effectLst/>
                <a:latin typeface="Söhne"/>
              </a:rPr>
              <a:t>Misinformation is a significant issue on social media platforms</a:t>
            </a:r>
          </a:p>
          <a:p>
            <a:pPr>
              <a:buFont typeface="Arial" panose="020B0604020202020204" pitchFamily="34" charset="0"/>
              <a:buChar char="•"/>
            </a:pPr>
            <a:r>
              <a:rPr lang="en-GB" b="0" i="0" u="none" strike="noStrike" dirty="0">
                <a:effectLst/>
                <a:latin typeface="Söhne"/>
              </a:rPr>
              <a:t>Discussing the ethical issues surrounding misinformation and its impact on society</a:t>
            </a:r>
          </a:p>
          <a:p>
            <a:endParaRPr lang="en-GB" dirty="0"/>
          </a:p>
        </p:txBody>
      </p:sp>
    </p:spTree>
    <p:extLst>
      <p:ext uri="{BB962C8B-B14F-4D97-AF65-F5344CB8AC3E}">
        <p14:creationId xmlns:p14="http://schemas.microsoft.com/office/powerpoint/2010/main" val="6136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ake news You're fake news - Donald Trump Says | Make a Meme">
            <a:extLst>
              <a:ext uri="{FF2B5EF4-FFF2-40B4-BE49-F238E27FC236}">
                <a16:creationId xmlns:a16="http://schemas.microsoft.com/office/drawing/2014/main" id="{D56F0E2F-400D-26F2-EA2E-18615409E0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0" name="Rectangle 103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57B301-CE88-D9DC-F1E5-1B6C145C92D4}"/>
              </a:ext>
            </a:extLst>
          </p:cNvPr>
          <p:cNvSpPr>
            <a:spLocks noGrp="1"/>
          </p:cNvSpPr>
          <p:nvPr>
            <p:ph type="title"/>
          </p:nvPr>
        </p:nvSpPr>
        <p:spPr>
          <a:xfrm>
            <a:off x="7531610" y="365125"/>
            <a:ext cx="3822189" cy="1899912"/>
          </a:xfrm>
        </p:spPr>
        <p:txBody>
          <a:bodyPr>
            <a:normAutofit/>
          </a:bodyPr>
          <a:lstStyle/>
          <a:p>
            <a:r>
              <a:rPr lang="en-GB" sz="4000" b="0" i="0" u="none" strike="noStrike">
                <a:effectLst/>
                <a:latin typeface="Söhne"/>
              </a:rPr>
              <a:t>What is Misinformation?</a:t>
            </a:r>
            <a:endParaRPr lang="en-GB" sz="4000"/>
          </a:p>
        </p:txBody>
      </p:sp>
      <p:sp>
        <p:nvSpPr>
          <p:cNvPr id="3" name="Content Placeholder 2">
            <a:extLst>
              <a:ext uri="{FF2B5EF4-FFF2-40B4-BE49-F238E27FC236}">
                <a16:creationId xmlns:a16="http://schemas.microsoft.com/office/drawing/2014/main" id="{D947EDC1-0FAD-79C8-F151-9FDF1893C92D}"/>
              </a:ext>
            </a:extLst>
          </p:cNvPr>
          <p:cNvSpPr>
            <a:spLocks noGrp="1"/>
          </p:cNvSpPr>
          <p:nvPr>
            <p:ph idx="1"/>
          </p:nvPr>
        </p:nvSpPr>
        <p:spPr>
          <a:xfrm>
            <a:off x="7531610" y="2434201"/>
            <a:ext cx="3822189" cy="3742762"/>
          </a:xfrm>
        </p:spPr>
        <p:txBody>
          <a:bodyPr>
            <a:normAutofit/>
          </a:bodyPr>
          <a:lstStyle/>
          <a:p>
            <a:pPr>
              <a:buFont typeface="Arial" panose="020B0604020202020204" pitchFamily="34" charset="0"/>
              <a:buChar char="•"/>
            </a:pPr>
            <a:r>
              <a:rPr lang="en-GB" sz="2000" b="0" i="0" u="none" strike="noStrike">
                <a:effectLst/>
                <a:latin typeface="Söhne"/>
              </a:rPr>
              <a:t>Misinformation refers to false or inaccurate information that is spread intentionally or unintentionally</a:t>
            </a:r>
          </a:p>
          <a:p>
            <a:pPr>
              <a:buFont typeface="Arial" panose="020B0604020202020204" pitchFamily="34" charset="0"/>
              <a:buChar char="•"/>
            </a:pPr>
            <a:r>
              <a:rPr lang="en-GB" sz="2000" b="0" i="0" u="none" strike="noStrike">
                <a:effectLst/>
                <a:latin typeface="Söhne"/>
              </a:rPr>
              <a:t>Misinformation can cause harm to individuals and society</a:t>
            </a:r>
          </a:p>
          <a:p>
            <a:pPr>
              <a:buFont typeface="Arial" panose="020B0604020202020204" pitchFamily="34" charset="0"/>
              <a:buChar char="•"/>
            </a:pPr>
            <a:r>
              <a:rPr lang="en-GB" sz="2000" b="0" i="0" u="none" strike="noStrike">
                <a:effectLst/>
                <a:latin typeface="Söhne"/>
              </a:rPr>
              <a:t>Social media platforms have been criticized for their role in spreading misinformation and fake news</a:t>
            </a:r>
          </a:p>
          <a:p>
            <a:endParaRPr lang="en-GB" sz="2000"/>
          </a:p>
        </p:txBody>
      </p:sp>
    </p:spTree>
    <p:extLst>
      <p:ext uri="{BB962C8B-B14F-4D97-AF65-F5344CB8AC3E}">
        <p14:creationId xmlns:p14="http://schemas.microsoft.com/office/powerpoint/2010/main" val="636831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1972BC-1803-89FB-56E5-30DF5FC8142F}"/>
              </a:ext>
            </a:extLst>
          </p:cNvPr>
          <p:cNvSpPr>
            <a:spLocks noGrp="1"/>
          </p:cNvSpPr>
          <p:nvPr>
            <p:ph type="title"/>
          </p:nvPr>
        </p:nvSpPr>
        <p:spPr>
          <a:xfrm>
            <a:off x="6513788" y="365125"/>
            <a:ext cx="4840010" cy="1807305"/>
          </a:xfrm>
        </p:spPr>
        <p:txBody>
          <a:bodyPr>
            <a:normAutofit/>
          </a:bodyPr>
          <a:lstStyle/>
          <a:p>
            <a:r>
              <a:rPr lang="en-GB" sz="4100" b="0" i="0" u="none" strike="noStrike">
                <a:effectLst/>
                <a:latin typeface="Söhne"/>
              </a:rPr>
              <a:t>How Misinformation Spreads on Social Media</a:t>
            </a:r>
            <a:endParaRPr lang="en-GB" sz="4100"/>
          </a:p>
        </p:txBody>
      </p:sp>
      <p:pic>
        <p:nvPicPr>
          <p:cNvPr id="5" name="Picture 4" descr="Mobile device with apps">
            <a:extLst>
              <a:ext uri="{FF2B5EF4-FFF2-40B4-BE49-F238E27FC236}">
                <a16:creationId xmlns:a16="http://schemas.microsoft.com/office/drawing/2014/main" id="{850CBC10-5FF6-0AC4-7C41-FA57706D2C7D}"/>
              </a:ext>
            </a:extLst>
          </p:cNvPr>
          <p:cNvPicPr>
            <a:picLocks noChangeAspect="1"/>
          </p:cNvPicPr>
          <p:nvPr/>
        </p:nvPicPr>
        <p:blipFill rotWithShape="1">
          <a:blip r:embed="rId3"/>
          <a:srcRect l="44701" r="5130"/>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618F80B0-072E-E920-4321-FB1EA696E1DD}"/>
              </a:ext>
            </a:extLst>
          </p:cNvPr>
          <p:cNvSpPr>
            <a:spLocks noGrp="1"/>
          </p:cNvSpPr>
          <p:nvPr>
            <p:ph idx="1"/>
          </p:nvPr>
        </p:nvSpPr>
        <p:spPr>
          <a:xfrm>
            <a:off x="6513788" y="2333297"/>
            <a:ext cx="4840010" cy="3843666"/>
          </a:xfrm>
        </p:spPr>
        <p:txBody>
          <a:bodyPr>
            <a:normAutofit/>
          </a:bodyPr>
          <a:lstStyle/>
          <a:p>
            <a:pPr>
              <a:buFont typeface="Arial" panose="020B0604020202020204" pitchFamily="34" charset="0"/>
              <a:buChar char="•"/>
            </a:pPr>
            <a:r>
              <a:rPr lang="en-GB" sz="2000" b="0" i="0" u="none" strike="noStrike" dirty="0">
                <a:effectLst/>
                <a:latin typeface="Söhne"/>
              </a:rPr>
              <a:t>Misinformation can spread on social media through various means, such as user-generated content, algorithmic amplification, bots and trolls, and echo chambers</a:t>
            </a:r>
          </a:p>
          <a:p>
            <a:pPr>
              <a:buFont typeface="Arial" panose="020B0604020202020204" pitchFamily="34" charset="0"/>
              <a:buChar char="•"/>
            </a:pPr>
            <a:r>
              <a:rPr lang="en-GB" sz="2000" b="0" i="0" u="none" strike="noStrike" dirty="0">
                <a:effectLst/>
                <a:latin typeface="Söhne"/>
              </a:rPr>
              <a:t>Social media algorithms can amplify false or misleading content to increase engagement</a:t>
            </a:r>
          </a:p>
          <a:p>
            <a:pPr>
              <a:buFont typeface="Arial" panose="020B0604020202020204" pitchFamily="34" charset="0"/>
              <a:buChar char="•"/>
            </a:pPr>
            <a:r>
              <a:rPr lang="en-GB" sz="2000" b="0" i="0" u="none" strike="noStrike" dirty="0">
                <a:effectLst/>
                <a:latin typeface="Söhne"/>
              </a:rPr>
              <a:t>Automated accounts and fake profiles can spread misinformation to a large audience</a:t>
            </a:r>
          </a:p>
          <a:p>
            <a:pPr marL="0" indent="0">
              <a:buNone/>
            </a:pPr>
            <a:br>
              <a:rPr lang="en-GB" sz="2000" dirty="0"/>
            </a:br>
            <a:endParaRPr lang="en-GB" sz="2000" dirty="0"/>
          </a:p>
        </p:txBody>
      </p:sp>
    </p:spTree>
    <p:extLst>
      <p:ext uri="{BB962C8B-B14F-4D97-AF65-F5344CB8AC3E}">
        <p14:creationId xmlns:p14="http://schemas.microsoft.com/office/powerpoint/2010/main" val="1184053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Rectangle 27">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 name="Rectangle 29">
            <a:extLst>
              <a:ext uri="{FF2B5EF4-FFF2-40B4-BE49-F238E27FC236}">
                <a16:creationId xmlns:a16="http://schemas.microsoft.com/office/drawing/2014/main" id="{20344094-430A-400B-804B-910E696A1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53C67DF-7782-4E57-AB9B-F1B4811A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0F4A0-D249-9F51-4B49-BB39DA5CAC36}"/>
              </a:ext>
            </a:extLst>
          </p:cNvPr>
          <p:cNvSpPr>
            <a:spLocks noGrp="1"/>
          </p:cNvSpPr>
          <p:nvPr>
            <p:ph type="title"/>
          </p:nvPr>
        </p:nvSpPr>
        <p:spPr>
          <a:xfrm>
            <a:off x="504967" y="675564"/>
            <a:ext cx="3609833" cy="5204085"/>
          </a:xfrm>
        </p:spPr>
        <p:txBody>
          <a:bodyPr>
            <a:normAutofit/>
          </a:bodyPr>
          <a:lstStyle/>
          <a:p>
            <a:r>
              <a:rPr lang="en-GB" sz="4100" b="0" i="0" u="none" strike="noStrike">
                <a:effectLst/>
                <a:latin typeface="Söhne"/>
              </a:rPr>
              <a:t>Ethical Issues Related to Misinformation on Social Media from a Data Ethics Perspective</a:t>
            </a:r>
            <a:endParaRPr lang="en-GB" sz="4100"/>
          </a:p>
        </p:txBody>
      </p:sp>
      <p:cxnSp>
        <p:nvCxnSpPr>
          <p:cNvPr id="34" name="Straight Connector 33">
            <a:extLst>
              <a:ext uri="{FF2B5EF4-FFF2-40B4-BE49-F238E27FC236}">
                <a16:creationId xmlns:a16="http://schemas.microsoft.com/office/drawing/2014/main" id="{B03A5AE3-BD30-455C-842B-7626C8BEF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BECAA5-1F2D-470D-875C-8F2C2CA3E5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2" name="Content Placeholder 2">
            <a:extLst>
              <a:ext uri="{FF2B5EF4-FFF2-40B4-BE49-F238E27FC236}">
                <a16:creationId xmlns:a16="http://schemas.microsoft.com/office/drawing/2014/main" id="{D771ADAB-43F7-2E53-66EA-25E20FF61600}"/>
              </a:ext>
            </a:extLst>
          </p:cNvPr>
          <p:cNvGraphicFramePr>
            <a:graphicFrameLocks noGrp="1"/>
          </p:cNvGraphicFramePr>
          <p:nvPr>
            <p:ph idx="1"/>
            <p:extLst>
              <p:ext uri="{D42A27DB-BD31-4B8C-83A1-F6EECF244321}">
                <p14:modId xmlns:p14="http://schemas.microsoft.com/office/powerpoint/2010/main" val="4224886020"/>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3489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8A71586-9034-CF42-8C0E-8CBB9C8421AD}"/>
              </a:ext>
            </a:extLst>
          </p:cNvPr>
          <p:cNvSpPr>
            <a:spLocks noGrp="1"/>
          </p:cNvSpPr>
          <p:nvPr>
            <p:ph type="title"/>
          </p:nvPr>
        </p:nvSpPr>
        <p:spPr>
          <a:xfrm>
            <a:off x="838200" y="673770"/>
            <a:ext cx="3220329" cy="2027227"/>
          </a:xfrm>
        </p:spPr>
        <p:txBody>
          <a:bodyPr anchor="t">
            <a:normAutofit/>
          </a:bodyPr>
          <a:lstStyle/>
          <a:p>
            <a:r>
              <a:rPr lang="en-GB" sz="2200" b="0" i="0" u="none" strike="noStrike">
                <a:solidFill>
                  <a:srgbClr val="FFFFFF"/>
                </a:solidFill>
                <a:effectLst/>
                <a:latin typeface="Söhne"/>
              </a:rPr>
              <a:t>Solutions to Tackle Misinformation on Social Media from a Data Ethics Perspective </a:t>
            </a:r>
            <a:br>
              <a:rPr lang="en-GB" sz="2200">
                <a:solidFill>
                  <a:srgbClr val="FFFFFF"/>
                </a:solidFill>
              </a:rPr>
            </a:br>
            <a:endParaRPr lang="en-GB" sz="2200">
              <a:solidFill>
                <a:srgbClr val="FFFFFF"/>
              </a:solidFill>
            </a:endParaRPr>
          </a:p>
        </p:txBody>
      </p:sp>
      <p:graphicFrame>
        <p:nvGraphicFramePr>
          <p:cNvPr id="5" name="Content Placeholder 2">
            <a:extLst>
              <a:ext uri="{FF2B5EF4-FFF2-40B4-BE49-F238E27FC236}">
                <a16:creationId xmlns:a16="http://schemas.microsoft.com/office/drawing/2014/main" id="{F86A7450-50BB-4E4C-2659-FFB849641504}"/>
              </a:ext>
            </a:extLst>
          </p:cNvPr>
          <p:cNvGraphicFramePr>
            <a:graphicFrameLocks noGrp="1"/>
          </p:cNvGraphicFramePr>
          <p:nvPr>
            <p:ph idx="1"/>
            <p:extLst>
              <p:ext uri="{D42A27DB-BD31-4B8C-83A1-F6EECF244321}">
                <p14:modId xmlns:p14="http://schemas.microsoft.com/office/powerpoint/2010/main" val="2799468279"/>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5054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549C4-4335-19A5-E9E4-41E9FF205767}"/>
              </a:ext>
            </a:extLst>
          </p:cNvPr>
          <p:cNvSpPr>
            <a:spLocks noGrp="1"/>
          </p:cNvSpPr>
          <p:nvPr>
            <p:ph type="title"/>
          </p:nvPr>
        </p:nvSpPr>
        <p:spPr/>
        <p:txBody>
          <a:bodyPr/>
          <a:lstStyle/>
          <a:p>
            <a:r>
              <a:rPr lang="en-GB" b="0" i="0" u="none" strike="noStrike">
                <a:solidFill>
                  <a:srgbClr val="D1D5DB"/>
                </a:solidFill>
                <a:effectLst/>
                <a:latin typeface="Söhne"/>
              </a:rPr>
              <a:t>Conclusion</a:t>
            </a:r>
            <a:endParaRPr lang="en-GB" dirty="0"/>
          </a:p>
        </p:txBody>
      </p:sp>
      <p:graphicFrame>
        <p:nvGraphicFramePr>
          <p:cNvPr id="13" name="Content Placeholder 2">
            <a:extLst>
              <a:ext uri="{FF2B5EF4-FFF2-40B4-BE49-F238E27FC236}">
                <a16:creationId xmlns:a16="http://schemas.microsoft.com/office/drawing/2014/main" id="{B6C18BE5-E61E-DA5A-5110-000BB00A5F0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4289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1" name="Rectangle 2058">
            <a:extLst>
              <a:ext uri="{FF2B5EF4-FFF2-40B4-BE49-F238E27FC236}">
                <a16:creationId xmlns:a16="http://schemas.microsoft.com/office/drawing/2014/main" id="{4C3A44BB-E01C-4AA8-B2C8-32FC346D2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3D0345-F733-748C-B37F-75E05E490A23}"/>
              </a:ext>
            </a:extLst>
          </p:cNvPr>
          <p:cNvSpPr>
            <a:spLocks noGrp="1"/>
          </p:cNvSpPr>
          <p:nvPr>
            <p:ph type="title"/>
          </p:nvPr>
        </p:nvSpPr>
        <p:spPr>
          <a:xfrm>
            <a:off x="4406846" y="3696269"/>
            <a:ext cx="6003980" cy="1325563"/>
          </a:xfrm>
        </p:spPr>
        <p:txBody>
          <a:bodyPr anchor="b">
            <a:normAutofit/>
          </a:bodyPr>
          <a:lstStyle/>
          <a:p>
            <a:r>
              <a:rPr lang="en-GB" dirty="0"/>
              <a:t>Don’t be gullible </a:t>
            </a:r>
          </a:p>
        </p:txBody>
      </p:sp>
      <p:pic>
        <p:nvPicPr>
          <p:cNvPr id="5" name="Content Placeholder 4" descr="A picture containing person, group, helmet, crowd&#10;&#10;Description automatically generated">
            <a:extLst>
              <a:ext uri="{FF2B5EF4-FFF2-40B4-BE49-F238E27FC236}">
                <a16:creationId xmlns:a16="http://schemas.microsoft.com/office/drawing/2014/main" id="{DBFB52B1-F558-3786-78F7-7F861C092863}"/>
              </a:ext>
            </a:extLst>
          </p:cNvPr>
          <p:cNvPicPr>
            <a:picLocks noChangeAspect="1"/>
          </p:cNvPicPr>
          <p:nvPr/>
        </p:nvPicPr>
        <p:blipFill rotWithShape="1">
          <a:blip r:embed="rId2"/>
          <a:srcRect r="-2" b="16639"/>
          <a:stretch/>
        </p:blipFill>
        <p:spPr>
          <a:xfrm>
            <a:off x="4406845" y="3"/>
            <a:ext cx="4101288" cy="3418797"/>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2056" name="Content Placeholder 2055">
            <a:extLst>
              <a:ext uri="{FF2B5EF4-FFF2-40B4-BE49-F238E27FC236}">
                <a16:creationId xmlns:a16="http://schemas.microsoft.com/office/drawing/2014/main" id="{BDC43A86-F0C0-6BC0-8E5A-F528B38C8EEC}"/>
              </a:ext>
            </a:extLst>
          </p:cNvPr>
          <p:cNvSpPr>
            <a:spLocks noGrp="1"/>
          </p:cNvSpPr>
          <p:nvPr>
            <p:ph idx="1"/>
          </p:nvPr>
        </p:nvSpPr>
        <p:spPr>
          <a:xfrm>
            <a:off x="4406844" y="5021831"/>
            <a:ext cx="6946955" cy="1299943"/>
          </a:xfrm>
        </p:spPr>
        <p:txBody>
          <a:bodyPr>
            <a:normAutofit/>
          </a:bodyPr>
          <a:lstStyle/>
          <a:p>
            <a:endParaRPr lang="en-US" sz="2000"/>
          </a:p>
        </p:txBody>
      </p:sp>
      <p:pic>
        <p:nvPicPr>
          <p:cNvPr id="2050" name="Picture 2" descr="The Ethics of Creating A.I.-Generated Images of Public Figures | Smart  News| Smithsonian Magazine">
            <a:extLst>
              <a:ext uri="{FF2B5EF4-FFF2-40B4-BE49-F238E27FC236}">
                <a16:creationId xmlns:a16="http://schemas.microsoft.com/office/drawing/2014/main" id="{C6921A7D-95AE-71F3-A011-382DF24032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87" r="3" b="3"/>
          <a:stretch/>
        </p:blipFill>
        <p:spPr bwMode="auto">
          <a:xfrm>
            <a:off x="20" y="277472"/>
            <a:ext cx="4552718" cy="5946218"/>
          </a:xfrm>
          <a:custGeom>
            <a:avLst/>
            <a:gdLst/>
            <a:ahLst/>
            <a:cxnLst/>
            <a:rect l="l" t="t" r="r" b="b"/>
            <a:pathLst>
              <a:path w="4552738" h="594621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a:noFill/>
          <a:extLst>
            <a:ext uri="{909E8E84-426E-40DD-AFC4-6F175D3DCCD1}">
              <a14:hiddenFill xmlns:a14="http://schemas.microsoft.com/office/drawing/2010/main">
                <a:solidFill>
                  <a:srgbClr val="FFFFFF"/>
                </a:solidFill>
              </a14:hiddenFill>
            </a:ext>
          </a:extLst>
        </p:spPr>
      </p:pic>
      <p:pic>
        <p:nvPicPr>
          <p:cNvPr id="2052" name="Picture 4" descr="Fake Trump arrest photos: How to spot an AI-generated image - BBC News">
            <a:extLst>
              <a:ext uri="{FF2B5EF4-FFF2-40B4-BE49-F238E27FC236}">
                <a16:creationId xmlns:a16="http://schemas.microsoft.com/office/drawing/2014/main" id="{9FDBF779-4B17-650A-12B0-C97A683B71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537" r="35062" b="-2"/>
          <a:stretch/>
        </p:blipFill>
        <p:spPr bwMode="auto">
          <a:xfrm>
            <a:off x="8653074" y="-2"/>
            <a:ext cx="3538926" cy="4290182"/>
          </a:xfrm>
          <a:custGeom>
            <a:avLst/>
            <a:gdLst/>
            <a:ahLst/>
            <a:cxnLst/>
            <a:rect l="l" t="t" r="r" b="b"/>
            <a:pathLst>
              <a:path w="3538926" h="4290182">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7960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4695</TotalTime>
  <Words>1050</Words>
  <Application>Microsoft Macintosh PowerPoint</Application>
  <PresentationFormat>Widescreen</PresentationFormat>
  <Paragraphs>71</Paragraphs>
  <Slides>8</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Helvetica Neue</vt:lpstr>
      <vt:lpstr>Söhne</vt:lpstr>
      <vt:lpstr>Office Theme</vt:lpstr>
      <vt:lpstr>Beyond Fake News: Exploring the Ethics of Misinformation on Social Media</vt:lpstr>
      <vt:lpstr>Introduction</vt:lpstr>
      <vt:lpstr>What is Misinformation?</vt:lpstr>
      <vt:lpstr>How Misinformation Spreads on Social Media</vt:lpstr>
      <vt:lpstr>Ethical Issues Related to Misinformation on Social Media from a Data Ethics Perspective</vt:lpstr>
      <vt:lpstr>Solutions to Tackle Misinformation on Social Media from a Data Ethics Perspective  </vt:lpstr>
      <vt:lpstr>Conclusion</vt:lpstr>
      <vt:lpstr>Don’t be gullible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Tackling the Spread of Misinformation on Social Media: Ethical Issues and Solutions</dc:title>
  <dc:creator>Mark MacDonald</dc:creator>
  <cp:lastModifiedBy>Mark MacDonald</cp:lastModifiedBy>
  <cp:revision>3</cp:revision>
  <dcterms:created xsi:type="dcterms:W3CDTF">2023-04-06T14:30:56Z</dcterms:created>
  <dcterms:modified xsi:type="dcterms:W3CDTF">2023-04-09T20:46:32Z</dcterms:modified>
</cp:coreProperties>
</file>